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5"/>
  </p:notesMasterIdLst>
  <p:sldIdLst>
    <p:sldId id="256" r:id="rId2"/>
    <p:sldId id="300" r:id="rId3"/>
    <p:sldId id="260" r:id="rId4"/>
    <p:sldId id="258" r:id="rId5"/>
    <p:sldId id="259" r:id="rId6"/>
    <p:sldId id="261" r:id="rId7"/>
    <p:sldId id="265" r:id="rId8"/>
    <p:sldId id="262" r:id="rId9"/>
    <p:sldId id="263" r:id="rId10"/>
    <p:sldId id="274" r:id="rId11"/>
    <p:sldId id="266" r:id="rId12"/>
    <p:sldId id="268" r:id="rId13"/>
    <p:sldId id="269" r:id="rId14"/>
    <p:sldId id="270" r:id="rId15"/>
    <p:sldId id="271" r:id="rId16"/>
    <p:sldId id="272" r:id="rId17"/>
    <p:sldId id="301" r:id="rId18"/>
    <p:sldId id="275" r:id="rId19"/>
    <p:sldId id="276" r:id="rId20"/>
    <p:sldId id="277" r:id="rId21"/>
    <p:sldId id="278" r:id="rId22"/>
    <p:sldId id="279" r:id="rId23"/>
    <p:sldId id="312" r:id="rId24"/>
    <p:sldId id="302" r:id="rId25"/>
    <p:sldId id="281" r:id="rId26"/>
    <p:sldId id="282" r:id="rId27"/>
    <p:sldId id="283" r:id="rId28"/>
    <p:sldId id="284" r:id="rId29"/>
    <p:sldId id="285" r:id="rId30"/>
    <p:sldId id="303" r:id="rId31"/>
    <p:sldId id="305" r:id="rId32"/>
    <p:sldId id="306" r:id="rId33"/>
    <p:sldId id="307" r:id="rId34"/>
    <p:sldId id="308" r:id="rId35"/>
    <p:sldId id="309" r:id="rId36"/>
    <p:sldId id="310" r:id="rId37"/>
    <p:sldId id="311" r:id="rId38"/>
    <p:sldId id="304" r:id="rId39"/>
    <p:sldId id="295" r:id="rId40"/>
    <p:sldId id="296" r:id="rId41"/>
    <p:sldId id="297" r:id="rId42"/>
    <p:sldId id="298" r:id="rId43"/>
    <p:sldId id="29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4660"/>
  </p:normalViewPr>
  <p:slideViewPr>
    <p:cSldViewPr>
      <p:cViewPr>
        <p:scale>
          <a:sx n="70" d="100"/>
          <a:sy n="70" d="100"/>
        </p:scale>
        <p:origin x="-1578" y="-5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43E5DD-D6C6-4CE2-8741-F4667691E0C6}" type="datetimeFigureOut">
              <a:rPr lang="en-US" smtClean="0"/>
              <a:t>4/15/2013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2A8990-6858-46A6-90B2-4324AF9079B1}" type="slidenum">
              <a:rPr lang="en-US" smtClean="0"/>
              <a:t>‹#›</a:t>
            </a:fld>
            <a:endParaRPr lang="en-US"/>
          </a:p>
        </p:txBody>
      </p:sp>
    </p:spTree>
    <p:extLst>
      <p:ext uri="{BB962C8B-B14F-4D97-AF65-F5344CB8AC3E}">
        <p14:creationId xmlns:p14="http://schemas.microsoft.com/office/powerpoint/2010/main" val="1572959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342A4D0-18AD-4BB6-8047-028EC99C7051}" type="datetimeFigureOut">
              <a:rPr lang="en-US" smtClean="0"/>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F776A-3EC0-4844-9E55-0E8A665705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42A4D0-18AD-4BB6-8047-028EC99C7051}" type="datetimeFigureOut">
              <a:rPr lang="en-US" smtClean="0"/>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F776A-3EC0-4844-9E55-0E8A665705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42A4D0-18AD-4BB6-8047-028EC99C7051}" type="datetimeFigureOut">
              <a:rPr lang="en-US" smtClean="0"/>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F776A-3EC0-4844-9E55-0E8A665705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2342A4D0-18AD-4BB6-8047-028EC99C7051}" type="datetimeFigureOut">
              <a:rPr lang="en-US" smtClean="0"/>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F776A-3EC0-4844-9E55-0E8A665705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42A4D0-18AD-4BB6-8047-028EC99C7051}" type="datetimeFigureOut">
              <a:rPr lang="en-US" smtClean="0"/>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F776A-3EC0-4844-9E55-0E8A665705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42A4D0-18AD-4BB6-8047-028EC99C7051}" type="datetimeFigureOut">
              <a:rPr lang="en-US" smtClean="0"/>
              <a:t>4/15/2013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F776A-3EC0-4844-9E55-0E8A665705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42A4D0-18AD-4BB6-8047-028EC99C7051}" type="datetimeFigureOut">
              <a:rPr lang="en-US" smtClean="0"/>
              <a:t>4/15/2013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6F776A-3EC0-4844-9E55-0E8A665705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42A4D0-18AD-4BB6-8047-028EC99C7051}" type="datetimeFigureOut">
              <a:rPr lang="en-US" smtClean="0"/>
              <a:t>4/15/2013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6F776A-3EC0-4844-9E55-0E8A665705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2A4D0-18AD-4BB6-8047-028EC99C7051}" type="datetimeFigureOut">
              <a:rPr lang="en-US" smtClean="0"/>
              <a:t>4/15/2013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6F776A-3EC0-4844-9E55-0E8A665705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42A4D0-18AD-4BB6-8047-028EC99C7051}" type="datetimeFigureOut">
              <a:rPr lang="en-US" smtClean="0"/>
              <a:t>4/15/2013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F776A-3EC0-4844-9E55-0E8A665705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42A4D0-18AD-4BB6-8047-028EC99C7051}" type="datetimeFigureOut">
              <a:rPr lang="en-US" smtClean="0"/>
              <a:t>4/15/2013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F776A-3EC0-4844-9E55-0E8A665705F1}" type="slidenum">
              <a:rPr lang="en-US" smtClean="0"/>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2342A4D0-18AD-4BB6-8047-028EC99C7051}" type="datetimeFigureOut">
              <a:rPr lang="en-US" smtClean="0"/>
              <a:t>4/15/2013</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5F6F776A-3EC0-4844-9E55-0E8A665705F1}" type="slidenum">
              <a:rPr lang="en-US" smtClean="0"/>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0"/>
            <a:ext cx="7772400" cy="1466850"/>
          </a:xfrm>
        </p:spPr>
        <p:txBody>
          <a:bodyPr>
            <a:normAutofit fontScale="90000"/>
          </a:bodyPr>
          <a:lstStyle/>
          <a:p>
            <a:pPr algn="ctr"/>
            <a:r>
              <a:rPr lang="en-US" dirty="0" smtClean="0">
                <a:effectLst>
                  <a:outerShdw blurRad="38100" dist="38100" dir="2700000" algn="tl">
                    <a:srgbClr val="000000">
                      <a:alpha val="43137"/>
                    </a:srgbClr>
                  </a:outerShdw>
                </a:effectLst>
                <a:latin typeface="Constantia" pitchFamily="18" charset="0"/>
              </a:rPr>
              <a:t>Emerging Adulthood: </a:t>
            </a:r>
            <a:br>
              <a:rPr lang="en-US" dirty="0" smtClean="0">
                <a:effectLst>
                  <a:outerShdw blurRad="38100" dist="38100" dir="2700000" algn="tl">
                    <a:srgbClr val="000000">
                      <a:alpha val="43137"/>
                    </a:srgbClr>
                  </a:outerShdw>
                </a:effectLst>
                <a:latin typeface="Constantia" pitchFamily="18" charset="0"/>
              </a:rPr>
            </a:br>
            <a:r>
              <a:rPr lang="en-US" dirty="0" smtClean="0">
                <a:effectLst>
                  <a:outerShdw blurRad="38100" dist="38100" dir="2700000" algn="tl">
                    <a:srgbClr val="000000">
                      <a:alpha val="43137"/>
                    </a:srgbClr>
                  </a:outerShdw>
                </a:effectLst>
                <a:latin typeface="Constantia" pitchFamily="18" charset="0"/>
              </a:rPr>
              <a:t>Psychosocial Development</a:t>
            </a:r>
            <a:br>
              <a:rPr lang="en-US" dirty="0" smtClean="0">
                <a:effectLst>
                  <a:outerShdw blurRad="38100" dist="38100" dir="2700000" algn="tl">
                    <a:srgbClr val="000000">
                      <a:alpha val="43137"/>
                    </a:srgbClr>
                  </a:outerShdw>
                </a:effectLst>
                <a:latin typeface="Constantia" pitchFamily="18" charset="0"/>
              </a:rPr>
            </a:br>
            <a:r>
              <a:rPr lang="en-US" dirty="0" smtClean="0">
                <a:effectLst>
                  <a:outerShdw blurRad="38100" dist="38100" dir="2700000" algn="tl">
                    <a:srgbClr val="000000">
                      <a:alpha val="43137"/>
                    </a:srgbClr>
                  </a:outerShdw>
                </a:effectLst>
                <a:latin typeface="Constantia" pitchFamily="18" charset="0"/>
              </a:rPr>
              <a:t>of Ages 18-25</a:t>
            </a:r>
            <a:endParaRPr lang="en-US" dirty="0">
              <a:effectLst>
                <a:outerShdw blurRad="38100" dist="38100" dir="2700000" algn="tl">
                  <a:srgbClr val="000000">
                    <a:alpha val="43137"/>
                  </a:srgbClr>
                </a:outerShdw>
              </a:effectLst>
              <a:latin typeface="Constantia" pitchFamily="18" charset="0"/>
            </a:endParaRPr>
          </a:p>
        </p:txBody>
      </p:sp>
      <p:sp>
        <p:nvSpPr>
          <p:cNvPr id="3" name="Subtitle 2"/>
          <p:cNvSpPr>
            <a:spLocks noGrp="1"/>
          </p:cNvSpPr>
          <p:nvPr>
            <p:ph type="subTitle" idx="1"/>
          </p:nvPr>
        </p:nvSpPr>
        <p:spPr>
          <a:xfrm>
            <a:off x="685800" y="2547936"/>
            <a:ext cx="7239000" cy="3352800"/>
          </a:xfrm>
        </p:spPr>
        <p:txBody>
          <a:bodyPr>
            <a:normAutofit fontScale="40000" lnSpcReduction="20000"/>
          </a:bodyPr>
          <a:lstStyle/>
          <a:p>
            <a:r>
              <a:rPr lang="en-US" sz="8400" dirty="0" smtClean="0">
                <a:effectLst>
                  <a:outerShdw blurRad="38100" dist="38100" dir="2700000" algn="tl">
                    <a:srgbClr val="000000">
                      <a:alpha val="43137"/>
                    </a:srgbClr>
                  </a:outerShdw>
                </a:effectLst>
                <a:latin typeface="Constantia" pitchFamily="18" charset="0"/>
              </a:rPr>
              <a:t>Chapter 19</a:t>
            </a:r>
          </a:p>
          <a:p>
            <a:endParaRPr lang="en-US" dirty="0" smtClean="0"/>
          </a:p>
          <a:p>
            <a:r>
              <a:rPr lang="en-US" sz="7000" dirty="0" smtClean="0">
                <a:effectLst>
                  <a:outerShdw blurRad="38100" dist="38100" dir="2700000" algn="tl">
                    <a:srgbClr val="000000">
                      <a:alpha val="43137"/>
                    </a:srgbClr>
                  </a:outerShdw>
                </a:effectLst>
                <a:latin typeface="Times New Roman" pitchFamily="18" charset="0"/>
                <a:cs typeface="Times New Roman" pitchFamily="18" charset="0"/>
              </a:rPr>
              <a:t>Mariana</a:t>
            </a:r>
          </a:p>
          <a:p>
            <a:r>
              <a:rPr lang="en-US" sz="7000" dirty="0" smtClean="0">
                <a:effectLst>
                  <a:outerShdw blurRad="38100" dist="38100" dir="2700000" algn="tl">
                    <a:srgbClr val="000000">
                      <a:alpha val="43137"/>
                    </a:srgbClr>
                  </a:outerShdw>
                </a:effectLst>
                <a:latin typeface="Times New Roman" pitchFamily="18" charset="0"/>
                <a:cs typeface="Times New Roman" pitchFamily="18" charset="0"/>
              </a:rPr>
              <a:t>Kenny</a:t>
            </a:r>
          </a:p>
          <a:p>
            <a:r>
              <a:rPr lang="en-US" sz="7000" dirty="0" smtClean="0">
                <a:effectLst>
                  <a:outerShdw blurRad="38100" dist="38100" dir="2700000" algn="tl">
                    <a:srgbClr val="000000">
                      <a:alpha val="43137"/>
                    </a:srgbClr>
                  </a:outerShdw>
                </a:effectLst>
                <a:latin typeface="Times New Roman" pitchFamily="18" charset="0"/>
                <a:cs typeface="Times New Roman" pitchFamily="18" charset="0"/>
              </a:rPr>
              <a:t>Dana</a:t>
            </a:r>
          </a:p>
          <a:p>
            <a:r>
              <a:rPr lang="en-US" sz="7000" dirty="0" smtClean="0">
                <a:effectLst>
                  <a:outerShdw blurRad="38100" dist="38100" dir="2700000" algn="tl">
                    <a:srgbClr val="000000">
                      <a:alpha val="43137"/>
                    </a:srgbClr>
                  </a:outerShdw>
                </a:effectLst>
                <a:latin typeface="Times New Roman" pitchFamily="18" charset="0"/>
                <a:cs typeface="Times New Roman" pitchFamily="18" charset="0"/>
              </a:rPr>
              <a:t>Kymone</a:t>
            </a:r>
          </a:p>
          <a:p>
            <a:r>
              <a:rPr lang="en-US" sz="7000" dirty="0" smtClean="0">
                <a:effectLst>
                  <a:outerShdw blurRad="38100" dist="38100" dir="2700000" algn="tl">
                    <a:srgbClr val="000000">
                      <a:alpha val="43137"/>
                    </a:srgbClr>
                  </a:outerShdw>
                </a:effectLst>
                <a:latin typeface="Times New Roman" pitchFamily="18" charset="0"/>
                <a:cs typeface="Times New Roman" pitchFamily="18" charset="0"/>
              </a:rPr>
              <a:t>Guernise </a:t>
            </a:r>
            <a:endParaRPr lang="en-US" sz="7000" dirty="0">
              <a:effectLst>
                <a:outerShdw blurRad="38100" dist="38100" dir="2700000" algn="tl">
                  <a:srgbClr val="000000">
                    <a:alpha val="43137"/>
                  </a:srgbClr>
                </a:outerShdw>
              </a:effectLst>
              <a:latin typeface="Times New Roman" pitchFamily="18" charset="0"/>
              <a:cs typeface="Times New Roman" pitchFamily="18" charset="0"/>
            </a:endParaRP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1678" y="2667000"/>
            <a:ext cx="4762500" cy="3114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54435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nstantia" pitchFamily="18" charset="0"/>
              </a:rPr>
              <a:t>The Other</a:t>
            </a:r>
            <a:endParaRPr lang="en-US" dirty="0">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a:xfrm>
            <a:off x="228600" y="1447800"/>
            <a:ext cx="5638800" cy="3581400"/>
          </a:xfrm>
        </p:spPr>
        <p:txBody>
          <a:bodyPr>
            <a:normAutofit fontScale="92500" lnSpcReduction="10000"/>
          </a:bodyPr>
          <a:lstStyle/>
          <a:p>
            <a:r>
              <a:rPr lang="en-US" sz="2800" u="sng" dirty="0" smtClean="0">
                <a:effectLst>
                  <a:outerShdw blurRad="38100" dist="38100" dir="2700000" algn="tl">
                    <a:srgbClr val="000000">
                      <a:alpha val="43137"/>
                    </a:srgbClr>
                  </a:outerShdw>
                </a:effectLst>
                <a:latin typeface="Constantia" pitchFamily="18" charset="0"/>
              </a:rPr>
              <a:t>Multiethnic identity</a:t>
            </a:r>
            <a:r>
              <a:rPr lang="en-US" sz="2800" dirty="0" smtClean="0">
                <a:effectLst>
                  <a:outerShdw blurRad="38100" dist="38100" dir="2700000" algn="tl">
                    <a:srgbClr val="000000">
                      <a:alpha val="43137"/>
                    </a:srgbClr>
                  </a:outerShdw>
                </a:effectLst>
                <a:latin typeface="Constantia" pitchFamily="18" charset="0"/>
              </a:rPr>
              <a:t>: Young adult whose parents are from 2 ethnic groups</a:t>
            </a:r>
          </a:p>
          <a:p>
            <a:pPr lvl="1"/>
            <a:r>
              <a:rPr lang="en-US" sz="2400" dirty="0" smtClean="0">
                <a:effectLst>
                  <a:outerShdw blurRad="38100" dist="38100" dir="2700000" algn="tl">
                    <a:srgbClr val="000000">
                      <a:alpha val="43137"/>
                    </a:srgbClr>
                  </a:outerShdw>
                </a:effectLst>
                <a:latin typeface="Constantia" pitchFamily="18" charset="0"/>
              </a:rPr>
              <a:t>Pushed into being proudly biracial OR</a:t>
            </a:r>
          </a:p>
          <a:p>
            <a:pPr lvl="1"/>
            <a:r>
              <a:rPr lang="en-US" sz="2400" dirty="0" smtClean="0">
                <a:effectLst>
                  <a:outerShdw blurRad="38100" dist="38100" dir="2700000" algn="tl">
                    <a:srgbClr val="000000">
                      <a:alpha val="43137"/>
                    </a:srgbClr>
                  </a:outerShdw>
                </a:effectLst>
                <a:latin typeface="Constantia" pitchFamily="18" charset="0"/>
              </a:rPr>
              <a:t>Identify with whichever group experiences more prejudice</a:t>
            </a:r>
            <a:endParaRPr lang="en-US" dirty="0" smtClean="0">
              <a:effectLst>
                <a:outerShdw blurRad="38100" dist="38100" dir="2700000" algn="tl">
                  <a:srgbClr val="000000">
                    <a:alpha val="43137"/>
                  </a:srgbClr>
                </a:outerShdw>
              </a:effectLst>
              <a:latin typeface="Constantia" pitchFamily="18" charset="0"/>
            </a:endParaRPr>
          </a:p>
          <a:p>
            <a:pPr lvl="0"/>
            <a:r>
              <a:rPr lang="en-US" sz="2800" u="sng" dirty="0">
                <a:solidFill>
                  <a:prstClr val="black"/>
                </a:solidFill>
                <a:effectLst>
                  <a:outerShdw blurRad="38100" dist="38100" dir="2700000" algn="tl">
                    <a:srgbClr val="000000">
                      <a:alpha val="43137"/>
                    </a:srgbClr>
                  </a:outerShdw>
                </a:effectLst>
                <a:latin typeface="Constantia" pitchFamily="18" charset="0"/>
              </a:rPr>
              <a:t>Immigrants</a:t>
            </a:r>
            <a:r>
              <a:rPr lang="en-US" sz="2800" dirty="0">
                <a:solidFill>
                  <a:prstClr val="black"/>
                </a:solidFill>
                <a:effectLst>
                  <a:outerShdw blurRad="38100" dist="38100" dir="2700000" algn="tl">
                    <a:srgbClr val="000000">
                      <a:alpha val="43137"/>
                    </a:srgbClr>
                  </a:outerShdw>
                </a:effectLst>
                <a:latin typeface="Constantia" pitchFamily="18" charset="0"/>
              </a:rPr>
              <a:t>: young adults whose </a:t>
            </a:r>
            <a:r>
              <a:rPr lang="en-US" sz="2800" dirty="0" smtClean="0">
                <a:solidFill>
                  <a:prstClr val="black"/>
                </a:solidFill>
                <a:effectLst>
                  <a:outerShdw blurRad="38100" dist="38100" dir="2700000" algn="tl">
                    <a:srgbClr val="000000">
                      <a:alpha val="43137"/>
                    </a:srgbClr>
                  </a:outerShdw>
                </a:effectLst>
                <a:latin typeface="Constantia" pitchFamily="18" charset="0"/>
              </a:rPr>
              <a:t>parents were immigrants</a:t>
            </a:r>
            <a:endParaRPr lang="en-US" sz="2800" dirty="0">
              <a:solidFill>
                <a:prstClr val="black"/>
              </a:solidFill>
              <a:effectLst>
                <a:outerShdw blurRad="38100" dist="38100" dir="2700000" algn="tl">
                  <a:srgbClr val="000000">
                    <a:alpha val="43137"/>
                  </a:srgbClr>
                </a:outerShdw>
              </a:effectLst>
              <a:latin typeface="Constantia" pitchFamily="18" charset="0"/>
            </a:endParaRPr>
          </a:p>
          <a:p>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884515"/>
            <a:ext cx="29337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1845" y="4805972"/>
            <a:ext cx="8356060" cy="1938992"/>
          </a:xfrm>
          <a:prstGeom prst="rect">
            <a:avLst/>
          </a:prstGeom>
          <a:noFill/>
        </p:spPr>
        <p:txBody>
          <a:bodyPr wrap="square" rtlCol="0">
            <a:spAutoFit/>
          </a:bodyPr>
          <a:lstStyle/>
          <a:p>
            <a:pPr marL="742950" lvl="1" indent="-285750">
              <a:buFont typeface="Arial" pitchFamily="34" charset="0"/>
              <a:buChar char="•"/>
            </a:pPr>
            <a:r>
              <a:rPr lang="en-US" sz="2400" dirty="0" smtClean="0">
                <a:solidFill>
                  <a:prstClr val="black"/>
                </a:solidFill>
                <a:effectLst>
                  <a:outerShdw blurRad="38100" dist="38100" dir="2700000" algn="tl">
                    <a:srgbClr val="000000">
                      <a:alpha val="43137"/>
                    </a:srgbClr>
                  </a:outerShdw>
                </a:effectLst>
                <a:latin typeface="Constantia" pitchFamily="18" charset="0"/>
              </a:rPr>
              <a:t>They experience added stress because combining their past and future means reconciling their heritage with their new social context</a:t>
            </a:r>
          </a:p>
          <a:p>
            <a:pPr marL="742950" lvl="1" indent="-285750">
              <a:buFont typeface="Arial" pitchFamily="34" charset="0"/>
              <a:buChar char="•"/>
            </a:pPr>
            <a:r>
              <a:rPr lang="en-US" sz="2400" dirty="0" smtClean="0">
                <a:solidFill>
                  <a:prstClr val="black"/>
                </a:solidFill>
                <a:effectLst>
                  <a:outerShdw blurRad="38100" dist="38100" dir="2700000" algn="tl">
                    <a:srgbClr val="000000">
                      <a:alpha val="43137"/>
                    </a:srgbClr>
                  </a:outerShdw>
                </a:effectLst>
                <a:latin typeface="Constantia" pitchFamily="18" charset="0"/>
              </a:rPr>
              <a:t>They encounter attitudes from the native-born that make them reexamine their identity</a:t>
            </a:r>
            <a:endParaRPr lang="en-US" sz="2400" dirty="0">
              <a:solidFill>
                <a:prstClr val="black"/>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val="19905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nstantia" pitchFamily="18" charset="0"/>
              </a:rPr>
              <a:t>Vocational Identity</a:t>
            </a:r>
            <a:endParaRPr lang="en-US" dirty="0">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a:xfrm>
            <a:off x="457200" y="1447800"/>
            <a:ext cx="4876800" cy="5257800"/>
          </a:xfrm>
        </p:spPr>
        <p:txBody>
          <a:bodyPr>
            <a:normAutofit/>
          </a:bodyPr>
          <a:lstStyle/>
          <a:p>
            <a:r>
              <a:rPr lang="en-US" sz="2000" dirty="0" smtClean="0">
                <a:effectLst>
                  <a:outerShdw blurRad="38100" dist="38100" dir="2700000" algn="tl">
                    <a:srgbClr val="000000">
                      <a:alpha val="43137"/>
                    </a:srgbClr>
                  </a:outerShdw>
                </a:effectLst>
                <a:latin typeface="Constantia" pitchFamily="18" charset="0"/>
              </a:rPr>
              <a:t>Erikson’s industry v inferiority continues to evolve throughout early adulthood</a:t>
            </a:r>
          </a:p>
          <a:p>
            <a:r>
              <a:rPr lang="en-US" sz="2000" dirty="0">
                <a:effectLst>
                  <a:outerShdw blurRad="38100" dist="38100" dir="2700000" algn="tl">
                    <a:srgbClr val="000000">
                      <a:alpha val="43137"/>
                    </a:srgbClr>
                  </a:outerShdw>
                </a:effectLst>
                <a:latin typeface="Constantia" pitchFamily="18" charset="0"/>
              </a:rPr>
              <a:t>C</a:t>
            </a:r>
            <a:r>
              <a:rPr lang="en-US" sz="2000" dirty="0" smtClean="0">
                <a:effectLst>
                  <a:outerShdw blurRad="38100" dist="38100" dir="2700000" algn="tl">
                    <a:srgbClr val="000000">
                      <a:alpha val="43137"/>
                    </a:srgbClr>
                  </a:outerShdw>
                </a:effectLst>
                <a:latin typeface="Constantia" pitchFamily="18" charset="0"/>
              </a:rPr>
              <a:t>ritical stage for the acquisition of resources </a:t>
            </a:r>
            <a:r>
              <a:rPr lang="en-US" sz="2000" dirty="0">
                <a:effectLst>
                  <a:outerShdw blurRad="38100" dist="38100" dir="2700000" algn="tl">
                    <a:srgbClr val="000000">
                      <a:alpha val="43137"/>
                    </a:srgbClr>
                  </a:outerShdw>
                </a:effectLst>
                <a:latin typeface="Constantia" pitchFamily="18" charset="0"/>
              </a:rPr>
              <a:t>:</a:t>
            </a:r>
            <a:r>
              <a:rPr lang="en-US" sz="2000" dirty="0" smtClean="0">
                <a:effectLst>
                  <a:outerShdw blurRad="38100" dist="38100" dir="2700000" algn="tl">
                    <a:srgbClr val="000000">
                      <a:alpha val="43137"/>
                    </a:srgbClr>
                  </a:outerShdw>
                </a:effectLst>
                <a:latin typeface="Constantia" pitchFamily="18" charset="0"/>
              </a:rPr>
              <a:t> education, skills, and experience needed for life-long family and career success</a:t>
            </a:r>
          </a:p>
          <a:p>
            <a:r>
              <a:rPr lang="en-US" sz="2000" dirty="0" smtClean="0">
                <a:effectLst>
                  <a:outerShdw blurRad="38100" dist="38100" dir="2700000" algn="tl">
                    <a:srgbClr val="000000">
                      <a:alpha val="43137"/>
                    </a:srgbClr>
                  </a:outerShdw>
                </a:effectLst>
                <a:latin typeface="Constantia" pitchFamily="18" charset="0"/>
              </a:rPr>
              <a:t>Many </a:t>
            </a:r>
            <a:r>
              <a:rPr lang="en-US" sz="2000" dirty="0">
                <a:effectLst>
                  <a:outerShdw blurRad="38100" dist="38100" dir="2700000" algn="tl">
                    <a:srgbClr val="000000">
                      <a:alpha val="43137"/>
                    </a:srgbClr>
                  </a:outerShdw>
                </a:effectLst>
                <a:latin typeface="Constantia" pitchFamily="18" charset="0"/>
              </a:rPr>
              <a:t>attend college to prepare for a good </a:t>
            </a:r>
            <a:r>
              <a:rPr lang="en-US" sz="2000" dirty="0" smtClean="0">
                <a:effectLst>
                  <a:outerShdw blurRad="38100" dist="38100" dir="2700000" algn="tl">
                    <a:srgbClr val="000000">
                      <a:alpha val="43137"/>
                    </a:srgbClr>
                  </a:outerShdw>
                </a:effectLst>
                <a:latin typeface="Constantia" pitchFamily="18" charset="0"/>
              </a:rPr>
              <a:t>job</a:t>
            </a:r>
          </a:p>
          <a:p>
            <a:pPr lvl="0"/>
            <a:r>
              <a:rPr lang="en-US" sz="2000" dirty="0">
                <a:solidFill>
                  <a:prstClr val="black"/>
                </a:solidFill>
                <a:effectLst>
                  <a:outerShdw blurRad="38100" dist="38100" dir="2700000" algn="tl">
                    <a:srgbClr val="000000">
                      <a:alpha val="43137"/>
                    </a:srgbClr>
                  </a:outerShdw>
                </a:effectLst>
                <a:latin typeface="Constantia" pitchFamily="18" charset="0"/>
              </a:rPr>
              <a:t>Temp Jobs: between ages 18 and 27, </a:t>
            </a:r>
            <a:r>
              <a:rPr lang="en-US" sz="2000" dirty="0" err="1">
                <a:solidFill>
                  <a:prstClr val="black"/>
                </a:solidFill>
                <a:effectLst>
                  <a:outerShdw blurRad="38100" dist="38100" dir="2700000" algn="tl">
                    <a:srgbClr val="000000">
                      <a:alpha val="43137"/>
                    </a:srgbClr>
                  </a:outerShdw>
                </a:effectLst>
                <a:latin typeface="Constantia" pitchFamily="18" charset="0"/>
              </a:rPr>
              <a:t>avg</a:t>
            </a:r>
            <a:r>
              <a:rPr lang="en-US" sz="2000" dirty="0">
                <a:solidFill>
                  <a:prstClr val="black"/>
                </a:solidFill>
                <a:effectLst>
                  <a:outerShdw blurRad="38100" dist="38100" dir="2700000" algn="tl">
                    <a:srgbClr val="000000">
                      <a:alpha val="43137"/>
                    </a:srgbClr>
                  </a:outerShdw>
                </a:effectLst>
                <a:latin typeface="Constantia" pitchFamily="18" charset="0"/>
              </a:rPr>
              <a:t> US workers has held 8 jobs, with the college- educated changing jobs more than average</a:t>
            </a:r>
            <a:r>
              <a:rPr lang="en-US" sz="2000" dirty="0">
                <a:solidFill>
                  <a:prstClr val="black"/>
                </a:solidFill>
                <a:effectLst>
                  <a:outerShdw blurRad="38100" dist="38100" dir="2700000" algn="tl">
                    <a:srgbClr val="000000">
                      <a:alpha val="43137"/>
                    </a:srgbClr>
                  </a:outerShdw>
                </a:effectLst>
              </a:rPr>
              <a:t>.</a:t>
            </a:r>
          </a:p>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989"/>
          <a:stretch/>
        </p:blipFill>
        <p:spPr bwMode="auto">
          <a:xfrm>
            <a:off x="5562600" y="2057400"/>
            <a:ext cx="31242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132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latin typeface="Constantia" pitchFamily="18" charset="0"/>
              </a:rPr>
              <a:t>Personality in Emerging Adulthood</a:t>
            </a:r>
            <a:endParaRPr lang="en-US" dirty="0">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p:txBody>
          <a:bodyPr>
            <a:normAutofit fontScale="92500" lnSpcReduction="10000"/>
          </a:bodyPr>
          <a:lstStyle/>
          <a:p>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After adolescence, new personality dimensions may appear and negative trails may diminish since emerging adults make choices that break with the past.</a:t>
            </a:r>
          </a:p>
          <a:p>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Freedom from marriage and parenthood allows shifts in attitude and personality. </a:t>
            </a:r>
          </a:p>
          <a:p>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Shifts </a:t>
            </a:r>
            <a:r>
              <a:rPr lang="en-US" sz="3000" dirty="0">
                <a:effectLst>
                  <a:outerShdw blurRad="38100" dist="38100" dir="2700000" algn="tl">
                    <a:srgbClr val="000000">
                      <a:alpha val="43137"/>
                    </a:srgbClr>
                  </a:outerShdw>
                </a:effectLst>
                <a:latin typeface="Times New Roman" pitchFamily="18" charset="0"/>
                <a:cs typeface="Times New Roman" pitchFamily="18" charset="0"/>
              </a:rPr>
              <a:t>toward positive development were also found in extremely shy and aggressive children. </a:t>
            </a:r>
          </a:p>
          <a:p>
            <a:pPr marL="0" indent="0">
              <a:buNone/>
            </a:pPr>
            <a:endParaRPr lang="en-US" dirty="0" smtClean="0"/>
          </a:p>
        </p:txBody>
      </p:sp>
    </p:spTree>
    <p:extLst>
      <p:ext uri="{BB962C8B-B14F-4D97-AF65-F5344CB8AC3E}">
        <p14:creationId xmlns:p14="http://schemas.microsoft.com/office/powerpoint/2010/main" val="423702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nstantia" pitchFamily="18" charset="0"/>
              </a:rPr>
              <a:t>Rising Self-Esteem</a:t>
            </a:r>
            <a:endParaRPr lang="en-US" dirty="0">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a:xfrm>
            <a:off x="228600" y="1600200"/>
            <a:ext cx="6172200" cy="5029200"/>
          </a:xfrm>
        </p:spPr>
        <p:txBody>
          <a:bodyPr>
            <a:normAutofit/>
          </a:bodyPr>
          <a:lstStyle/>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Attitudes continue and improve</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Transitions such as moving away for college and getting married greatly increased well-being.</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Those who became single parents or remained with parents make the least gains.</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The many stresses and transitions of emerging adulthood might reduce self-esteem, but generally does not.</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Most do not suffer from serious disorders.</a:t>
            </a:r>
            <a:endParaRPr lang="en-US" sz="24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667000"/>
            <a:ext cx="2514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868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nstantia" pitchFamily="18" charset="0"/>
              </a:rPr>
              <a:t>Aggressive Children Grow Up</a:t>
            </a:r>
            <a:endParaRPr lang="en-US" dirty="0">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p:txBody>
          <a:bodyPr>
            <a:normAutofit/>
          </a:bodyPr>
          <a:lstStyle/>
          <a:p>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More likely to quit school and leave jobs before age 25</a:t>
            </a:r>
          </a:p>
          <a:p>
            <a:r>
              <a:rPr lang="en-US" sz="2800" dirty="0">
                <a:latin typeface="Constantia" pitchFamily="18" charset="0"/>
              </a:rPr>
              <a:t>M</a:t>
            </a:r>
            <a:r>
              <a:rPr lang="en-US" sz="2800" dirty="0" smtClean="0">
                <a:latin typeface="Constantia" pitchFamily="18" charset="0"/>
              </a:rPr>
              <a:t>ore conflicts with parents and friends when they became emerging adults</a:t>
            </a:r>
          </a:p>
          <a:p>
            <a:r>
              <a:rPr lang="en-US" sz="2800" dirty="0" smtClean="0">
                <a:latin typeface="Constantia" pitchFamily="18" charset="0"/>
              </a:rPr>
              <a:t>Like their peers in that they had an average amount of friends, pursued educated, and rate themselves conscientious.</a:t>
            </a:r>
          </a:p>
          <a:p>
            <a:r>
              <a:rPr lang="en-US" sz="2800" dirty="0">
                <a:latin typeface="Constantia" pitchFamily="18" charset="0"/>
              </a:rPr>
              <a:t>A</a:t>
            </a:r>
            <a:r>
              <a:rPr lang="en-US" sz="2800" dirty="0" smtClean="0">
                <a:latin typeface="Constantia" pitchFamily="18" charset="0"/>
              </a:rPr>
              <a:t>rrests were typically for minor offenses</a:t>
            </a:r>
            <a:endParaRPr lang="en-US" sz="2800" dirty="0">
              <a:latin typeface="Constantia" pitchFamily="18" charset="0"/>
            </a:endParaRPr>
          </a:p>
        </p:txBody>
      </p:sp>
    </p:spTree>
    <p:extLst>
      <p:ext uri="{BB962C8B-B14F-4D97-AF65-F5344CB8AC3E}">
        <p14:creationId xmlns:p14="http://schemas.microsoft.com/office/powerpoint/2010/main" val="250208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nstantia" pitchFamily="18" charset="0"/>
              </a:rPr>
              <a:t>Shy Children Grow Up</a:t>
            </a:r>
            <a:endParaRPr lang="en-US" dirty="0">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p:txBody>
          <a:bodyPr/>
          <a:lstStyle/>
          <a:p>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Inhibited children  became cautious, reserved adults</a:t>
            </a:r>
          </a:p>
          <a:p>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slower than average to secure a job, choose a career, or find romance</a:t>
            </a:r>
          </a:p>
          <a:p>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Their delayed employment and later marriage were typical for new generation. What was considered to be a handicap in childhood may have become an asset.</a:t>
            </a:r>
          </a:p>
          <a:p>
            <a:endParaRPr lang="en-US" dirty="0"/>
          </a:p>
        </p:txBody>
      </p:sp>
    </p:spTree>
    <p:extLst>
      <p:ext uri="{BB962C8B-B14F-4D97-AF65-F5344CB8AC3E}">
        <p14:creationId xmlns:p14="http://schemas.microsoft.com/office/powerpoint/2010/main" val="22738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nstantia" pitchFamily="18" charset="0"/>
                <a:ea typeface="Batang" pitchFamily="18" charset="-127"/>
                <a:cs typeface="Times New Roman" pitchFamily="18" charset="0"/>
              </a:rPr>
              <a:t>Plasticity</a:t>
            </a:r>
            <a:endParaRPr lang="en-US" dirty="0">
              <a:effectLst>
                <a:outerShdw blurRad="38100" dist="38100" dir="2700000" algn="tl">
                  <a:srgbClr val="000000">
                    <a:alpha val="43137"/>
                  </a:srgbClr>
                </a:outerShdw>
              </a:effectLst>
              <a:latin typeface="Constantia" pitchFamily="18" charset="0"/>
              <a:ea typeface="Batang" pitchFamily="18" charset="-127"/>
              <a:cs typeface="Times New Roman" pitchFamily="18" charset="0"/>
            </a:endParaRPr>
          </a:p>
        </p:txBody>
      </p:sp>
      <p:sp>
        <p:nvSpPr>
          <p:cNvPr id="3" name="Content Placeholder 2"/>
          <p:cNvSpPr>
            <a:spLocks noGrp="1"/>
          </p:cNvSpPr>
          <p:nvPr>
            <p:ph idx="1"/>
          </p:nvPr>
        </p:nvSpPr>
        <p:spPr/>
        <p:txBody>
          <a:bodyPr>
            <a:normAutofit/>
          </a:bodyPr>
          <a:lstStyle/>
          <a:p>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How the brain is changed from experience</a:t>
            </a:r>
          </a:p>
          <a:p>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Changes such as leaving home, finding satisfying work one is good at might alter a person’s life course</a:t>
            </a:r>
          </a:p>
          <a:p>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Total change does not occur because of genes, childhood experiences, and family circumstances</a:t>
            </a:r>
          </a:p>
          <a:p>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Personality can shift in adulthood </a:t>
            </a:r>
            <a:endParaRPr lang="en-US" sz="28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1038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friendship</a:t>
            </a:r>
            <a:endParaRPr lang="en-US" dirty="0"/>
          </a:p>
        </p:txBody>
      </p:sp>
      <p:sp>
        <p:nvSpPr>
          <p:cNvPr id="3" name="Text Placeholder 2"/>
          <p:cNvSpPr>
            <a:spLocks noGrp="1"/>
          </p:cNvSpPr>
          <p:nvPr>
            <p:ph type="body" idx="1"/>
          </p:nvPr>
        </p:nvSpPr>
        <p:spPr/>
        <p:txBody>
          <a:bodyPr/>
          <a:lstStyle/>
          <a:p>
            <a:r>
              <a:rPr lang="en-US" dirty="0" smtClean="0"/>
              <a:t>Intimacy</a:t>
            </a:r>
            <a:endParaRPr lang="en-US" dirty="0"/>
          </a:p>
        </p:txBody>
      </p:sp>
    </p:spTree>
    <p:extLst>
      <p:ext uri="{BB962C8B-B14F-4D97-AF65-F5344CB8AC3E}">
        <p14:creationId xmlns:p14="http://schemas.microsoft.com/office/powerpoint/2010/main" val="61503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209800"/>
            <a:ext cx="7117180" cy="1470025"/>
          </a:xfrm>
        </p:spPr>
        <p:txBody>
          <a:bodyPr>
            <a:normAutofit/>
          </a:bodyPr>
          <a:lstStyle/>
          <a:p>
            <a:pPr algn="ctr"/>
            <a:r>
              <a:rPr lang="en-US" dirty="0" smtClean="0">
                <a:effectLst>
                  <a:outerShdw blurRad="38100" dist="38100" dir="2700000" algn="tl">
                    <a:srgbClr val="000000">
                      <a:alpha val="43137"/>
                    </a:srgbClr>
                  </a:outerShdw>
                </a:effectLst>
                <a:latin typeface="Constantia" pitchFamily="18" charset="0"/>
              </a:rPr>
              <a:t>Intimacy vs. Isolation</a:t>
            </a:r>
            <a:endParaRPr lang="en-US" dirty="0">
              <a:effectLst>
                <a:outerShdw blurRad="38100" dist="38100" dir="2700000" algn="tl">
                  <a:srgbClr val="000000">
                    <a:alpha val="43137"/>
                  </a:srgbClr>
                </a:outerShdw>
              </a:effectLst>
              <a:latin typeface="Constantia" pitchFamily="18" charset="0"/>
            </a:endParaRPr>
          </a:p>
        </p:txBody>
      </p:sp>
      <p:sp>
        <p:nvSpPr>
          <p:cNvPr id="3" name="Subtitle 2"/>
          <p:cNvSpPr>
            <a:spLocks noGrp="1"/>
          </p:cNvSpPr>
          <p:nvPr>
            <p:ph type="subTitle" idx="1"/>
          </p:nvPr>
        </p:nvSpPr>
        <p:spPr>
          <a:xfrm>
            <a:off x="914400" y="3886200"/>
            <a:ext cx="7117180" cy="2590800"/>
          </a:xfrm>
        </p:spPr>
        <p:txBody>
          <a:bodyPr>
            <a:normAutofit fontScale="25000" lnSpcReduction="20000"/>
          </a:bodyPr>
          <a:lstStyle/>
          <a:p>
            <a:pPr algn="ctr">
              <a:buFont typeface="Arial" pitchFamily="34" charset="0"/>
              <a:buChar char="•"/>
            </a:pPr>
            <a:r>
              <a:rPr lang="en-US" sz="7100" dirty="0" smtClean="0">
                <a:effectLst>
                  <a:outerShdw blurRad="38100" dist="38100" dir="2700000" algn="tl">
                    <a:srgbClr val="000000">
                      <a:alpha val="43137"/>
                    </a:srgbClr>
                  </a:outerShdw>
                </a:effectLst>
              </a:rPr>
              <a:t>The sixth of Erikson’s eight stages of development</a:t>
            </a:r>
          </a:p>
          <a:p>
            <a:pPr algn="ctr">
              <a:buFont typeface="Arial" pitchFamily="34" charset="0"/>
              <a:buChar char="•"/>
            </a:pPr>
            <a:endParaRPr lang="en-US" sz="7100" dirty="0" smtClean="0">
              <a:effectLst>
                <a:outerShdw blurRad="38100" dist="38100" dir="2700000" algn="tl">
                  <a:srgbClr val="000000">
                    <a:alpha val="43137"/>
                  </a:srgbClr>
                </a:outerShdw>
              </a:effectLst>
            </a:endParaRPr>
          </a:p>
          <a:p>
            <a:pPr algn="ctr">
              <a:buFont typeface="Arial" pitchFamily="34" charset="0"/>
              <a:buChar char="•"/>
            </a:pPr>
            <a:r>
              <a:rPr lang="en-US" sz="7100" dirty="0" smtClean="0">
                <a:effectLst>
                  <a:outerShdw blurRad="38100" dist="38100" dir="2700000" algn="tl">
                    <a:srgbClr val="000000">
                      <a:alpha val="43137"/>
                    </a:srgbClr>
                  </a:outerShdw>
                </a:effectLst>
              </a:rPr>
              <a:t>This stage takes place during young adulthood</a:t>
            </a:r>
          </a:p>
          <a:p>
            <a:pPr algn="ctr">
              <a:lnSpc>
                <a:spcPct val="210000"/>
              </a:lnSpc>
              <a:buFont typeface="Arial" pitchFamily="34" charset="0"/>
              <a:buChar char="•"/>
            </a:pPr>
            <a:r>
              <a:rPr lang="en-US" sz="7100" dirty="0" smtClean="0">
                <a:effectLst>
                  <a:outerShdw blurRad="38100" dist="38100" dir="2700000" algn="tl">
                    <a:srgbClr val="000000">
                      <a:alpha val="43137"/>
                    </a:srgbClr>
                  </a:outerShdw>
                </a:effectLst>
              </a:rPr>
              <a:t>Erikson believed that having a fully formed sense of self is essential to be able to form intimate relationships</a:t>
            </a:r>
          </a:p>
          <a:p>
            <a:pPr algn="just">
              <a:lnSpc>
                <a:spcPct val="210000"/>
              </a:lnSpc>
              <a:buFont typeface="Arial" pitchFamily="34" charset="0"/>
              <a:buChar char="•"/>
            </a:pPr>
            <a:endParaRPr lang="en-US" sz="7100" dirty="0" smtClean="0"/>
          </a:p>
          <a:p>
            <a:pPr algn="just"/>
            <a:endParaRPr lang="en-US" dirty="0" smtClean="0">
              <a:cs typeface="Times New Roman" pitchFamily="18" charset="0"/>
            </a:endParaRPr>
          </a:p>
          <a:p>
            <a:pPr algn="just"/>
            <a:endParaRPr lang="en-US" dirty="0" smtClean="0">
              <a:latin typeface="Times New Roman" pitchFamily="18" charset="0"/>
              <a:cs typeface="Times New Roman" pitchFamily="18" charset="0"/>
            </a:endParaRPr>
          </a:p>
          <a:p>
            <a:pPr algn="just">
              <a:buFont typeface="Arial" pitchFamily="34" charset="0"/>
              <a:buChar char="•"/>
            </a:pPr>
            <a:endParaRPr lang="en-US" dirty="0"/>
          </a:p>
        </p:txBody>
      </p:sp>
    </p:spTree>
    <p:extLst>
      <p:ext uri="{BB962C8B-B14F-4D97-AF65-F5344CB8AC3E}">
        <p14:creationId xmlns:p14="http://schemas.microsoft.com/office/powerpoint/2010/main" val="2137356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thing.jpg"/>
          <p:cNvPicPr>
            <a:picLocks noChangeAspect="1"/>
          </p:cNvPicPr>
          <p:nvPr/>
        </p:nvPicPr>
        <p:blipFill>
          <a:blip r:embed="rId2" cstate="print"/>
          <a:stretch>
            <a:fillRect/>
          </a:stretch>
        </p:blipFill>
        <p:spPr>
          <a:xfrm>
            <a:off x="4876800" y="2367887"/>
            <a:ext cx="3810000" cy="304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8800"/>
            <a:ext cx="3687170" cy="4051437"/>
          </a:xfrm>
        </p:spPr>
        <p:txBody>
          <a:bodyPr>
            <a:noAutofit/>
          </a:bodyPr>
          <a:lstStyle/>
          <a:p>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Studies have demonstrated that those with a poor sense of self tend to have less committed relationships, and are more likely to suffer emotional isolation, loneliness, and depression.</a:t>
            </a:r>
            <a:endParaRPr lang="en-US" sz="28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58207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Identity achieved</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Personality in emerging adulthood</a:t>
            </a:r>
            <a:endParaRPr lang="en-US"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lstStyle/>
          <a:p>
            <a:r>
              <a:rPr lang="en-US" dirty="0" smtClean="0">
                <a:effectLst>
                  <a:outerShdw blurRad="38100" dist="38100" dir="2700000" algn="tl">
                    <a:srgbClr val="000000">
                      <a:alpha val="43137"/>
                    </a:srgbClr>
                  </a:outerShdw>
                </a:effectLst>
              </a:rPr>
              <a:t>Continuity and Change</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576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nstantia" pitchFamily="18" charset="0"/>
              </a:rPr>
              <a:t>Self-expansion</a:t>
            </a:r>
            <a:endParaRPr lang="en-US" dirty="0">
              <a:effectLst>
                <a:outerShdw blurRad="38100" dist="38100" dir="2700000" algn="tl">
                  <a:srgbClr val="000000">
                    <a:alpha val="43137"/>
                  </a:srgbClr>
                </a:outerShdw>
              </a:effectLst>
              <a:latin typeface="Constantia" pitchFamily="18" charset="0"/>
            </a:endParaRPr>
          </a:p>
        </p:txBody>
      </p:sp>
      <p:sp>
        <p:nvSpPr>
          <p:cNvPr id="5" name="Content Placeholder 4"/>
          <p:cNvSpPr>
            <a:spLocks noGrp="1"/>
          </p:cNvSpPr>
          <p:nvPr>
            <p:ph sz="half" idx="2"/>
          </p:nvPr>
        </p:nvSpPr>
        <p:spPr>
          <a:xfrm>
            <a:off x="609600" y="2389189"/>
            <a:ext cx="3871119" cy="3471861"/>
          </a:xfrm>
        </p:spPr>
        <p:txBody>
          <a:bodyPr>
            <a:noAutofit/>
          </a:bodyPr>
          <a:lstStyle/>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According to a more recent theory, an important aspect of close human connection is “self-expansion.”</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Self-expansion – the idea that each of us enlarges our understanding, our experiences, and our resources through our intimate friend’s or partners.</a:t>
            </a:r>
            <a:endParaRPr lang="en-US" sz="24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Content Placeholder 6" descr="Couples-In-Love.jpg"/>
          <p:cNvPicPr>
            <a:picLocks noGrp="1" noChangeAspect="1"/>
          </p:cNvPicPr>
          <p:nvPr>
            <p:ph sz="quarter" idx="4"/>
          </p:nvPr>
        </p:nvPicPr>
        <p:blipFill>
          <a:blip r:embed="rId2" cstate="print"/>
          <a:stretch>
            <a:fillRect/>
          </a:stretch>
        </p:blipFill>
        <p:spPr>
          <a:xfrm>
            <a:off x="5029200" y="2362200"/>
            <a:ext cx="3581400" cy="3505200"/>
          </a:xfrm>
        </p:spPr>
      </p:pic>
    </p:spTree>
    <p:extLst>
      <p:ext uri="{BB962C8B-B14F-4D97-AF65-F5344CB8AC3E}">
        <p14:creationId xmlns:p14="http://schemas.microsoft.com/office/powerpoint/2010/main" val="105184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nstantia" pitchFamily="18" charset="0"/>
              </a:rPr>
              <a:t>Friendships</a:t>
            </a:r>
            <a:endParaRPr lang="en-US" dirty="0">
              <a:effectLst>
                <a:outerShdw blurRad="38100" dist="38100" dir="2700000" algn="tl">
                  <a:srgbClr val="000000">
                    <a:alpha val="43137"/>
                  </a:srgbClr>
                </a:outerShdw>
              </a:effectLst>
              <a:latin typeface="Constantia" pitchFamily="18" charset="0"/>
            </a:endParaRPr>
          </a:p>
        </p:txBody>
      </p:sp>
      <p:sp>
        <p:nvSpPr>
          <p:cNvPr id="5" name="Content Placeholder 4"/>
          <p:cNvSpPr>
            <a:spLocks noGrp="1"/>
          </p:cNvSpPr>
          <p:nvPr>
            <p:ph sz="half" idx="2"/>
          </p:nvPr>
        </p:nvSpPr>
        <p:spPr>
          <a:xfrm>
            <a:off x="457200" y="2174874"/>
            <a:ext cx="4267200" cy="3997325"/>
          </a:xfrm>
        </p:spPr>
        <p:txBody>
          <a:bodyPr>
            <a:normAutofit fontScale="92500" lnSpcReduction="10000"/>
          </a:bodyPr>
          <a:lstStyle/>
          <a:p>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Unlike family members, friends are earned; they choose us.</a:t>
            </a:r>
          </a:p>
          <a:p>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Friend’s are positively correlated with happiness and self-esteem.</a:t>
            </a:r>
            <a:endParaRPr lang="en-US" sz="36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Content Placeholder 6" descr="friendship cartoon.jpg"/>
          <p:cNvPicPr>
            <a:picLocks noGrp="1" noChangeAspect="1"/>
          </p:cNvPicPr>
          <p:nvPr>
            <p:ph sz="quarter" idx="4"/>
          </p:nvPr>
        </p:nvPicPr>
        <p:blipFill>
          <a:blip r:embed="rId2" cstate="print"/>
          <a:stretch>
            <a:fillRect/>
          </a:stretch>
        </p:blipFill>
        <p:spPr>
          <a:xfrm>
            <a:off x="5029200" y="2362200"/>
            <a:ext cx="3314700" cy="3261360"/>
          </a:xfrm>
        </p:spPr>
      </p:pic>
    </p:spTree>
    <p:extLst>
      <p:ext uri="{BB962C8B-B14F-4D97-AF65-F5344CB8AC3E}">
        <p14:creationId xmlns:p14="http://schemas.microsoft.com/office/powerpoint/2010/main" val="345527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latin typeface="Constantia" pitchFamily="18" charset="0"/>
              </a:rPr>
              <a:t>Friends in Emerging Adulthood</a:t>
            </a:r>
            <a:endParaRPr lang="en-US" dirty="0">
              <a:effectLst>
                <a:outerShdw blurRad="38100" dist="38100" dir="2700000" algn="tl">
                  <a:srgbClr val="000000">
                    <a:alpha val="43137"/>
                  </a:srgbClr>
                </a:outerShdw>
              </a:effectLst>
              <a:latin typeface="Constantia" pitchFamily="18" charset="0"/>
            </a:endParaRPr>
          </a:p>
        </p:txBody>
      </p:sp>
      <p:sp>
        <p:nvSpPr>
          <p:cNvPr id="3" name="Text Placeholder 2"/>
          <p:cNvSpPr>
            <a:spLocks noGrp="1"/>
          </p:cNvSpPr>
          <p:nvPr>
            <p:ph type="body" idx="1"/>
          </p:nvPr>
        </p:nvSpPr>
        <p:spPr/>
        <p:txBody>
          <a:bodyPr>
            <a:normAutofit fontScale="77500" lnSpcReduction="20000"/>
          </a:bodyPr>
          <a:lstStyle/>
          <a:p>
            <a:pPr algn="ctr"/>
            <a:r>
              <a:rPr lang="en-US" dirty="0" smtClean="0"/>
              <a:t>Friendships between Women</a:t>
            </a:r>
            <a:endParaRPr lang="en-US" dirty="0"/>
          </a:p>
        </p:txBody>
      </p:sp>
      <p:sp>
        <p:nvSpPr>
          <p:cNvPr id="5" name="Content Placeholder 4"/>
          <p:cNvSpPr>
            <a:spLocks noGrp="1"/>
          </p:cNvSpPr>
          <p:nvPr>
            <p:ph sz="half" idx="2"/>
          </p:nvPr>
        </p:nvSpPr>
        <p:spPr/>
        <p:txBody>
          <a:bodyPr>
            <a:normAutofit/>
          </a:bodyPr>
          <a:lstStyle/>
          <a:p>
            <a:r>
              <a:rPr lang="en-US" sz="2400" dirty="0" smtClean="0">
                <a:effectLst>
                  <a:outerShdw blurRad="38100" dist="38100" dir="2700000" algn="tl">
                    <a:srgbClr val="000000">
                      <a:alpha val="43137"/>
                    </a:srgbClr>
                  </a:outerShdw>
                </a:effectLst>
                <a:latin typeface="Constantia" pitchFamily="18" charset="0"/>
              </a:rPr>
              <a:t>Women tend to spend more time in intimate conversation, with more emotion than activity, perhaps commiserating rather than calling attention to their accomplishments.</a:t>
            </a:r>
            <a:endParaRPr lang="en-US" sz="2400" dirty="0">
              <a:effectLst>
                <a:outerShdw blurRad="38100" dist="38100" dir="2700000" algn="tl">
                  <a:srgbClr val="000000">
                    <a:alpha val="43137"/>
                  </a:srgbClr>
                </a:outerShdw>
              </a:effectLst>
              <a:latin typeface="Constantia" pitchFamily="18" charset="0"/>
            </a:endParaRPr>
          </a:p>
        </p:txBody>
      </p:sp>
      <p:sp>
        <p:nvSpPr>
          <p:cNvPr id="4" name="Text Placeholder 3"/>
          <p:cNvSpPr>
            <a:spLocks noGrp="1"/>
          </p:cNvSpPr>
          <p:nvPr>
            <p:ph type="body" sz="quarter" idx="3"/>
          </p:nvPr>
        </p:nvSpPr>
        <p:spPr/>
        <p:txBody>
          <a:bodyPr>
            <a:normAutofit fontScale="85000" lnSpcReduction="10000"/>
          </a:bodyPr>
          <a:lstStyle/>
          <a:p>
            <a:r>
              <a:rPr lang="en-US" dirty="0" smtClean="0"/>
              <a:t>Friendships between Men</a:t>
            </a:r>
            <a:endParaRPr lang="en-US" dirty="0"/>
          </a:p>
        </p:txBody>
      </p:sp>
      <p:sp>
        <p:nvSpPr>
          <p:cNvPr id="6" name="Content Placeholder 5"/>
          <p:cNvSpPr>
            <a:spLocks noGrp="1"/>
          </p:cNvSpPr>
          <p:nvPr>
            <p:ph sz="quarter" idx="4"/>
          </p:nvPr>
        </p:nvSpPr>
        <p:spPr>
          <a:xfrm>
            <a:off x="4766145" y="1371600"/>
            <a:ext cx="3471275" cy="3471861"/>
          </a:xfrm>
        </p:spPr>
        <p:txBody>
          <a:bodyPr>
            <a:normAutofit/>
          </a:bodyPr>
          <a:lstStyle/>
          <a:p>
            <a:r>
              <a:rPr lang="en-US" sz="2000" dirty="0" smtClean="0">
                <a:effectLst>
                  <a:outerShdw blurRad="38100" dist="38100" dir="2700000" algn="tl">
                    <a:srgbClr val="000000">
                      <a:alpha val="43137"/>
                    </a:srgbClr>
                  </a:outerShdw>
                </a:effectLst>
                <a:latin typeface="Times New Roman" pitchFamily="18" charset="0"/>
                <a:cs typeface="Times New Roman" pitchFamily="18" charset="0"/>
              </a:rPr>
              <a:t>Men, by contrast, typically do things together- with outdoor activities frequently preferred. </a:t>
            </a:r>
            <a:endParaRPr lang="en-US" sz="20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Picture 6" descr="imagesCA81YA5S.jpg"/>
          <p:cNvPicPr>
            <a:picLocks noChangeAspect="1"/>
          </p:cNvPicPr>
          <p:nvPr/>
        </p:nvPicPr>
        <p:blipFill>
          <a:blip r:embed="rId2" cstate="print"/>
          <a:stretch>
            <a:fillRect/>
          </a:stretch>
        </p:blipFill>
        <p:spPr>
          <a:xfrm>
            <a:off x="4798325" y="3962400"/>
            <a:ext cx="3439095" cy="2684172"/>
          </a:xfrm>
          <a:prstGeom prst="rect">
            <a:avLst/>
          </a:prstGeom>
        </p:spPr>
      </p:pic>
    </p:spTree>
    <p:extLst>
      <p:ext uri="{BB962C8B-B14F-4D97-AF65-F5344CB8AC3E}">
        <p14:creationId xmlns:p14="http://schemas.microsoft.com/office/powerpoint/2010/main" val="266055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nstantia" pitchFamily="18" charset="0"/>
              </a:rPr>
              <a:t>Male-Female Friendships</a:t>
            </a:r>
            <a:endParaRPr lang="en-US" dirty="0">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a:xfrm>
            <a:off x="990600" y="1752600"/>
            <a:ext cx="7125112" cy="2886998"/>
          </a:xfrm>
        </p:spPr>
        <p:txBody>
          <a:bodyPr/>
          <a:lstStyle/>
          <a:p>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Male-female friendships are less common for people at the extremes of gender identity (the very feminine girl or super masculine boy)</a:t>
            </a:r>
          </a:p>
          <a:p>
            <a:endParaRPr lang="en-US" dirty="0"/>
          </a:p>
        </p:txBody>
      </p:sp>
      <p:pic>
        <p:nvPicPr>
          <p:cNvPr id="4" name="Content Placeholder 6" descr="PlatonicClaudiaCheffsStaff2-300x200.jpg"/>
          <p:cNvPicPr>
            <a:picLocks noChangeAspect="1"/>
          </p:cNvPicPr>
          <p:nvPr/>
        </p:nvPicPr>
        <p:blipFill>
          <a:blip r:embed="rId2" cstate="print"/>
          <a:stretch>
            <a:fillRect/>
          </a:stretch>
        </p:blipFill>
        <p:spPr>
          <a:xfrm>
            <a:off x="2743200" y="3886200"/>
            <a:ext cx="3886200" cy="2590800"/>
          </a:xfrm>
          <a:prstGeom prst="rect">
            <a:avLst/>
          </a:prstGeom>
        </p:spPr>
      </p:pic>
    </p:spTree>
    <p:extLst>
      <p:ext uri="{BB962C8B-B14F-4D97-AF65-F5344CB8AC3E}">
        <p14:creationId xmlns:p14="http://schemas.microsoft.com/office/powerpoint/2010/main" val="267149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Romantic partners</a:t>
            </a:r>
            <a:endParaRPr lang="en-US" dirty="0"/>
          </a:p>
        </p:txBody>
      </p:sp>
      <p:sp>
        <p:nvSpPr>
          <p:cNvPr id="3" name="Text Placeholder 2"/>
          <p:cNvSpPr>
            <a:spLocks noGrp="1"/>
          </p:cNvSpPr>
          <p:nvPr>
            <p:ph type="body" idx="1"/>
          </p:nvPr>
        </p:nvSpPr>
        <p:spPr/>
        <p:txBody>
          <a:bodyPr/>
          <a:lstStyle/>
          <a:p>
            <a:r>
              <a:rPr lang="en-US" dirty="0" smtClean="0"/>
              <a:t>Intimacy</a:t>
            </a:r>
            <a:endParaRPr lang="en-US" dirty="0"/>
          </a:p>
        </p:txBody>
      </p:sp>
    </p:spTree>
    <p:extLst>
      <p:ext uri="{BB962C8B-B14F-4D97-AF65-F5344CB8AC3E}">
        <p14:creationId xmlns:p14="http://schemas.microsoft.com/office/powerpoint/2010/main" val="370747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latin typeface="Constantia" pitchFamily="18" charset="0"/>
              </a:rPr>
              <a:t>Romantic Partners</a:t>
            </a:r>
            <a:endParaRPr lang="en-US" dirty="0">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a:xfrm>
            <a:off x="457200" y="1600200"/>
            <a:ext cx="5181600" cy="4572000"/>
          </a:xfrm>
        </p:spPr>
        <p:txBody>
          <a:bodyPr>
            <a:normAutofit/>
          </a:bodyPr>
          <a:lstStyle/>
          <a:p>
            <a:r>
              <a:rPr lang="en-US" sz="2000" dirty="0" smtClean="0">
                <a:effectLst>
                  <a:outerShdw blurRad="38100" dist="38100" dir="2700000" algn="tl">
                    <a:srgbClr val="000000">
                      <a:alpha val="43137"/>
                    </a:srgbClr>
                  </a:outerShdw>
                </a:effectLst>
                <a:latin typeface="Times New Roman" pitchFamily="18" charset="0"/>
                <a:cs typeface="Times New Roman" pitchFamily="18" charset="0"/>
              </a:rPr>
              <a:t>Love, Romance, Lasting commitment is important for emerging adults</a:t>
            </a:r>
          </a:p>
          <a:p>
            <a:r>
              <a:rPr lang="en-US" sz="2000" dirty="0" smtClean="0">
                <a:effectLst>
                  <a:outerShdw blurRad="38100" dist="38100" dir="2700000" algn="tl">
                    <a:srgbClr val="000000">
                      <a:alpha val="43137"/>
                    </a:srgbClr>
                  </a:outerShdw>
                </a:effectLst>
                <a:latin typeface="Times New Roman" pitchFamily="18" charset="0"/>
                <a:cs typeface="Times New Roman" pitchFamily="18" charset="0"/>
              </a:rPr>
              <a:t>Postponing, not abandoning marriage</a:t>
            </a:r>
          </a:p>
          <a:p>
            <a:r>
              <a:rPr lang="en-US" sz="2000" dirty="0" smtClean="0">
                <a:effectLst>
                  <a:outerShdw blurRad="38100" dist="38100" dir="2700000" algn="tl">
                    <a:srgbClr val="000000">
                      <a:alpha val="43137"/>
                    </a:srgbClr>
                  </a:outerShdw>
                </a:effectLst>
                <a:latin typeface="Times New Roman" pitchFamily="18" charset="0"/>
                <a:cs typeface="Times New Roman" pitchFamily="18" charset="0"/>
              </a:rPr>
              <a:t>The relationship with love and marriage depends on era and culture</a:t>
            </a:r>
          </a:p>
          <a:p>
            <a:pPr lvl="1"/>
            <a:r>
              <a:rPr lang="en-US" sz="2000" dirty="0" smtClean="0">
                <a:effectLst>
                  <a:outerShdw blurRad="38100" dist="38100" dir="2700000" algn="tl">
                    <a:srgbClr val="000000">
                      <a:alpha val="43137"/>
                    </a:srgbClr>
                  </a:outerShdw>
                </a:effectLst>
                <a:latin typeface="Times New Roman" pitchFamily="18" charset="0"/>
                <a:cs typeface="Times New Roman" pitchFamily="18" charset="0"/>
              </a:rPr>
              <a:t>1/3 of the world’s families are arranged marriages</a:t>
            </a:r>
          </a:p>
          <a:p>
            <a:pPr lvl="1"/>
            <a:r>
              <a:rPr lang="en-US" sz="2000" dirty="0" smtClean="0">
                <a:effectLst>
                  <a:outerShdw blurRad="38100" dist="38100" dir="2700000" algn="tl">
                    <a:srgbClr val="000000">
                      <a:alpha val="43137"/>
                    </a:srgbClr>
                  </a:outerShdw>
                </a:effectLst>
                <a:latin typeface="Times New Roman" pitchFamily="18" charset="0"/>
                <a:cs typeface="Times New Roman" pitchFamily="18" charset="0"/>
              </a:rPr>
              <a:t>1/3 of adolescents meet with a select group</a:t>
            </a:r>
          </a:p>
          <a:p>
            <a:pPr lvl="1"/>
            <a:r>
              <a:rPr lang="en-US" sz="2000" dirty="0" smtClean="0">
                <a:effectLst>
                  <a:outerShdw blurRad="38100" dist="38100" dir="2700000" algn="tl">
                    <a:srgbClr val="000000">
                      <a:alpha val="43137"/>
                    </a:srgbClr>
                  </a:outerShdw>
                </a:effectLst>
                <a:latin typeface="Times New Roman" pitchFamily="18" charset="0"/>
                <a:cs typeface="Times New Roman" pitchFamily="18" charset="0"/>
              </a:rPr>
              <a:t>1/3 expected to fall in love, but not marry</a:t>
            </a:r>
            <a:endParaRPr lang="en-US" sz="20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981200"/>
            <a:ext cx="2667000" cy="4186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648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latin typeface="Constantia" pitchFamily="18" charset="0"/>
              </a:rPr>
              <a:t>Romantic Partners</a:t>
            </a:r>
            <a:endParaRPr lang="en-US" dirty="0">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p:txBody>
          <a:bodyPr>
            <a:noAutofit/>
          </a:bodyPr>
          <a:lstStyle/>
          <a:p>
            <a:pPr marL="0" indent="0">
              <a:buNone/>
            </a:pP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The Dimensions of Love</a:t>
            </a:r>
          </a:p>
          <a:p>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Robert Sternberg(1988) described three distinct aspects of love</a:t>
            </a:r>
          </a:p>
          <a:p>
            <a:pPr lvl="1"/>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Passion</a:t>
            </a:r>
          </a:p>
          <a:p>
            <a:pPr lvl="1"/>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Intimacy</a:t>
            </a:r>
          </a:p>
          <a:p>
            <a:pPr lvl="1"/>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Commitment</a:t>
            </a:r>
          </a:p>
          <a:p>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The absence or presence of any three leads to 7 different forms of love(Table 19.3, Pg. 529)</a:t>
            </a:r>
          </a:p>
        </p:txBody>
      </p:sp>
    </p:spTree>
    <p:extLst>
      <p:ext uri="{BB962C8B-B14F-4D97-AF65-F5344CB8AC3E}">
        <p14:creationId xmlns:p14="http://schemas.microsoft.com/office/powerpoint/2010/main" val="253480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latin typeface="Constantia" pitchFamily="18" charset="0"/>
              </a:rPr>
              <a:t>Romantic Partners</a:t>
            </a:r>
            <a:endParaRPr lang="en-US" dirty="0">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a:xfrm>
            <a:off x="3429000" y="1600200"/>
            <a:ext cx="5257800" cy="4525963"/>
          </a:xfrm>
        </p:spPr>
        <p:txBody>
          <a:bodyPr>
            <a:noAutofit/>
          </a:bodyPr>
          <a:lstStyle/>
          <a:p>
            <a:pPr marL="0" indent="0">
              <a:buNone/>
            </a:pP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The Ideal and the Real</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The western ideal involves Passion, Intimacy, and commitment</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A combination of what is seen in movies, and the reality of the experience</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In a Developmental POV, it is hard to achieve</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Sexual attraction is important, but not for a long-term relationship</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“Friends with Benefits”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212" y="1600200"/>
            <a:ext cx="2859036" cy="2064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645" y="3962400"/>
            <a:ext cx="2830603" cy="2064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985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anim calcmode="lin" valueType="num">
                                      <p:cBhvr>
                                        <p:cTn id="8" dur="1000" fill="hold"/>
                                        <p:tgtEl>
                                          <p:spTgt spid="7171"/>
                                        </p:tgtEl>
                                        <p:attrNameLst>
                                          <p:attrName>ppt_x</p:attrName>
                                        </p:attrNameLst>
                                      </p:cBhvr>
                                      <p:tavLst>
                                        <p:tav tm="0">
                                          <p:val>
                                            <p:strVal val="#ppt_x"/>
                                          </p:val>
                                        </p:tav>
                                        <p:tav tm="100000">
                                          <p:val>
                                            <p:strVal val="#ppt_x"/>
                                          </p:val>
                                        </p:tav>
                                      </p:tavLst>
                                    </p:anim>
                                    <p:anim calcmode="lin" valueType="num">
                                      <p:cBhvr>
                                        <p:cTn id="9" dur="1000" fill="hold"/>
                                        <p:tgtEl>
                                          <p:spTgt spid="7171"/>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t="14717" b="12161"/>
          <a:stretch/>
        </p:blipFill>
        <p:spPr bwMode="auto">
          <a:xfrm>
            <a:off x="4419600" y="4882487"/>
            <a:ext cx="2571750" cy="1880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nstantia" pitchFamily="18" charset="0"/>
              </a:rPr>
              <a:t>Romantic Partners</a:t>
            </a:r>
            <a:endParaRPr lang="en-US" dirty="0">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a:xfrm>
            <a:off x="457200" y="1600200"/>
            <a:ext cx="4876800" cy="4525963"/>
          </a:xfrm>
        </p:spPr>
        <p:txBody>
          <a:bodyPr>
            <a:normAutofit/>
          </a:bodyPr>
          <a:lstStyle/>
          <a:p>
            <a:pPr marL="0" indent="0">
              <a:buNone/>
            </a:pP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Hookups Without Commitment</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In prior generations, it was either Prostitution or a “dirty secret”</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Emerging Adults know their peers “hook-up”</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No intimacy, no commitment</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Differs between sexes</a:t>
            </a: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771"/>
          <a:stretch/>
        </p:blipFill>
        <p:spPr bwMode="auto">
          <a:xfrm>
            <a:off x="5340824" y="1447800"/>
            <a:ext cx="3567632"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descr="http://www.clker.com/cliparts/e/R/m/n/5/A/white-curvy-arrow-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922621">
            <a:off x="6671683" y="3640946"/>
            <a:ext cx="2355263" cy="1648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22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randombar(horizontal)">
                                      <p:cBhvr>
                                        <p:cTn id="12" dur="500"/>
                                        <p:tgtEl>
                                          <p:spTgt spid="8196"/>
                                        </p:tgtEl>
                                      </p:cBhvr>
                                    </p:animEffect>
                                  </p:childTnLst>
                                </p:cTn>
                              </p:par>
                              <p:par>
                                <p:cTn id="13" presetID="10" presetClass="entr" presetSubtype="0" fill="hold" nodeType="withEffect">
                                  <p:stCondLst>
                                    <p:cond delay="0"/>
                                  </p:stCondLst>
                                  <p:childTnLst>
                                    <p:set>
                                      <p:cBhvr>
                                        <p:cTn id="14" dur="1" fill="hold">
                                          <p:stCondLst>
                                            <p:cond delay="0"/>
                                          </p:stCondLst>
                                        </p:cTn>
                                        <p:tgtEl>
                                          <p:spTgt spid="8197"/>
                                        </p:tgtEl>
                                        <p:attrNameLst>
                                          <p:attrName>style.visibility</p:attrName>
                                        </p:attrNameLst>
                                      </p:cBhvr>
                                      <p:to>
                                        <p:strVal val="visible"/>
                                      </p:to>
                                    </p:set>
                                    <p:animEffect transition="in" filter="fade">
                                      <p:cBhvr>
                                        <p:cTn id="15"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latin typeface="Constantia" pitchFamily="18" charset="0"/>
              </a:rPr>
              <a:t>Romantic Partners</a:t>
            </a:r>
            <a:endParaRPr lang="en-US" dirty="0">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a:xfrm>
            <a:off x="1009443" y="1807361"/>
            <a:ext cx="4553157" cy="4051437"/>
          </a:xfrm>
        </p:spPr>
        <p:txBody>
          <a:bodyPr>
            <a:normAutofit/>
          </a:bodyPr>
          <a:lstStyle/>
          <a:p>
            <a:pPr marL="0" indent="0">
              <a:buNone/>
            </a:pP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Finding Each Other and Living Together</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Social Networks</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Matchmaking Website Disappointment</a:t>
            </a:r>
          </a:p>
          <a:p>
            <a:pPr lvl="1"/>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Choice Overload</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Cohabitation</a:t>
            </a:r>
          </a:p>
          <a:p>
            <a:pPr lvl="1"/>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Longitudinal Research</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286000"/>
            <a:ext cx="2971800" cy="3147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303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nstantia" pitchFamily="18" charset="0"/>
              </a:rPr>
              <a:t>Continuity and Change</a:t>
            </a:r>
            <a:endParaRPr lang="en-US" dirty="0">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p:txBody>
          <a:bodyPr>
            <a:noAutofit/>
          </a:bodyPr>
          <a:lstStyle/>
          <a:p>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In emerging adulthood, the legacy of early development is apparent amidst new achievement, as Erikson  recognized in his description of the 5</a:t>
            </a:r>
            <a:r>
              <a:rPr lang="en-US" sz="3200" baseline="30000" dirty="0" smtClean="0">
                <a:effectLst>
                  <a:outerShdw blurRad="38100" dist="38100" dir="2700000" algn="tl">
                    <a:srgbClr val="000000">
                      <a:alpha val="43137"/>
                    </a:srgbClr>
                  </a:outerShdw>
                </a:effectLst>
                <a:latin typeface="Times New Roman" pitchFamily="18" charset="0"/>
                <a:cs typeface="Times New Roman" pitchFamily="18" charset="0"/>
              </a:rPr>
              <a:t>th</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of 8 stages, identity versus role confusion</a:t>
            </a:r>
          </a:p>
          <a:p>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Emerging adulthood resolves the identity crisis that began in adolescence.</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39371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What makes relationships succeed</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Conflict</a:t>
            </a:r>
            <a:endParaRPr lang="en-US"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lstStyle/>
          <a:p>
            <a:r>
              <a:rPr lang="en-US" dirty="0" smtClean="0">
                <a:effectLst>
                  <a:outerShdw blurRad="38100" dist="38100" dir="2700000" algn="tl">
                    <a:srgbClr val="000000">
                      <a:alpha val="43137"/>
                    </a:srgbClr>
                  </a:outerShdw>
                </a:effectLst>
              </a:rPr>
              <a:t>Intimacy</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578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nstantia" pitchFamily="18" charset="0"/>
              </a:rPr>
              <a:t>Changes in Marriage Patterns</a:t>
            </a:r>
            <a:endParaRPr lang="en-US" dirty="0">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a:xfrm>
            <a:off x="457200" y="1600200"/>
            <a:ext cx="5181600" cy="4525963"/>
          </a:xfrm>
        </p:spPr>
        <p:txBody>
          <a:bodyPr>
            <a:normAutofit lnSpcReduction="10000"/>
          </a:bodyPr>
          <a:lstStyle/>
          <a:p>
            <a:r>
              <a:rPr lang="en-US" sz="2000" dirty="0" smtClean="0">
                <a:effectLst>
                  <a:outerShdw blurRad="38100" dist="38100" dir="2700000" algn="tl">
                    <a:srgbClr val="000000">
                      <a:alpha val="43137"/>
                    </a:srgbClr>
                  </a:outerShdw>
                </a:effectLst>
                <a:latin typeface="Times New Roman" pitchFamily="18" charset="0"/>
                <a:cs typeface="Times New Roman" pitchFamily="18" charset="0"/>
              </a:rPr>
              <a:t>Ties between marriage and childbearing ‘loosening’.</a:t>
            </a:r>
          </a:p>
          <a:p>
            <a:r>
              <a:rPr lang="en-US" sz="2000" dirty="0" smtClean="0">
                <a:effectLst>
                  <a:outerShdw blurRad="38100" dist="38100" dir="2700000" algn="tl">
                    <a:srgbClr val="000000">
                      <a:alpha val="43137"/>
                    </a:srgbClr>
                  </a:outerShdw>
                </a:effectLst>
                <a:latin typeface="Times New Roman" pitchFamily="18" charset="0"/>
                <a:cs typeface="Times New Roman" pitchFamily="18" charset="0"/>
              </a:rPr>
              <a:t>Less 20-30 yr. olds are married today (12% men, 20% women between ages 20-25).</a:t>
            </a:r>
          </a:p>
          <a:p>
            <a:r>
              <a:rPr lang="en-US" sz="2000" dirty="0" smtClean="0">
                <a:effectLst>
                  <a:outerShdw blurRad="38100" dist="38100" dir="2700000" algn="tl">
                    <a:srgbClr val="000000">
                      <a:alpha val="43137"/>
                    </a:srgbClr>
                  </a:outerShdw>
                </a:effectLst>
                <a:latin typeface="Times New Roman" pitchFamily="18" charset="0"/>
                <a:cs typeface="Times New Roman" pitchFamily="18" charset="0"/>
              </a:rPr>
              <a:t>Fewer adults are married (57%) today compared to any year in the past.</a:t>
            </a:r>
          </a:p>
          <a:p>
            <a:r>
              <a:rPr lang="en-US" sz="2000" dirty="0" smtClean="0">
                <a:effectLst>
                  <a:outerShdw blurRad="38100" dist="38100" dir="2700000" algn="tl">
                    <a:srgbClr val="000000">
                      <a:alpha val="43137"/>
                    </a:srgbClr>
                  </a:outerShdw>
                </a:effectLst>
                <a:latin typeface="Times New Roman" pitchFamily="18" charset="0"/>
                <a:cs typeface="Times New Roman" pitchFamily="18" charset="0"/>
              </a:rPr>
              <a:t>Divorce rate is half the marriage rate.</a:t>
            </a:r>
          </a:p>
          <a:p>
            <a:r>
              <a:rPr lang="en-US" sz="2000" dirty="0" smtClean="0">
                <a:effectLst>
                  <a:outerShdw blurRad="38100" dist="38100" dir="2700000" algn="tl">
                    <a:srgbClr val="000000">
                      <a:alpha val="43137"/>
                    </a:srgbClr>
                  </a:outerShdw>
                </a:effectLst>
                <a:latin typeface="Times New Roman" pitchFamily="18" charset="0"/>
                <a:cs typeface="Times New Roman" pitchFamily="18" charset="0"/>
              </a:rPr>
              <a:t>Factors for good marriage include communication, financial security, and most importantly maturity.</a:t>
            </a:r>
          </a:p>
          <a:p>
            <a:r>
              <a:rPr lang="en-US" sz="2000" dirty="0" smtClean="0">
                <a:effectLst>
                  <a:outerShdw blurRad="38100" dist="38100" dir="2700000" algn="tl">
                    <a:srgbClr val="000000">
                      <a:alpha val="43137"/>
                    </a:srgbClr>
                  </a:outerShdw>
                </a:effectLst>
                <a:latin typeface="Times New Roman" pitchFamily="18" charset="0"/>
                <a:cs typeface="Times New Roman" pitchFamily="18" charset="0"/>
              </a:rPr>
              <a:t>For young wed couples if identity is not achieved first intimacy is elusive according to Erickson.</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438400"/>
            <a:ext cx="327342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0005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nstantia" pitchFamily="18" charset="0"/>
              </a:rPr>
              <a:t>Similarities and Differences</a:t>
            </a:r>
            <a:endParaRPr lang="en-US" dirty="0">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a:xfrm>
            <a:off x="3429000" y="1752600"/>
            <a:ext cx="5410200" cy="4525963"/>
          </a:xfrm>
        </p:spPr>
        <p:txBody>
          <a:bodyPr>
            <a:normAutofit/>
          </a:bodyPr>
          <a:lstStyle/>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Couples look for ‘like-minded’ mates with similar likes and dislikes.</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Homogamy—marriage within same tribe or ethnic group</a:t>
            </a:r>
          </a:p>
          <a:p>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Heterogamy</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—marriage outside group.</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Social homogamy—have similarity with specific roles and activities.</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Experts believe this achievable but say that less than 1 in a 100 will find that ‘compatible’ mate.</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14600"/>
            <a:ext cx="3200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402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nstantia" pitchFamily="18" charset="0"/>
              </a:rPr>
              <a:t>Similarities and Differences cont.</a:t>
            </a:r>
            <a:endParaRPr lang="en-US" dirty="0">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p:txBody>
          <a:bodyPr>
            <a:normAutofit/>
          </a:bodyPr>
          <a:lstStyle/>
          <a:p>
            <a:r>
              <a:rPr lang="en-US" sz="2000" dirty="0" smtClean="0">
                <a:effectLst>
                  <a:outerShdw blurRad="38100" dist="38100" dir="2700000" algn="tl">
                    <a:srgbClr val="000000">
                      <a:alpha val="43137"/>
                    </a:srgbClr>
                  </a:outerShdw>
                </a:effectLst>
                <a:latin typeface="Times New Roman" pitchFamily="18" charset="0"/>
                <a:cs typeface="Times New Roman" pitchFamily="18" charset="0"/>
              </a:rPr>
              <a:t>Cohabitating couples now vs. cohabitating couples then ( when our parents and g-parents and beyond were living together).</a:t>
            </a:r>
          </a:p>
          <a:p>
            <a:r>
              <a:rPr lang="en-US" sz="2000" dirty="0" smtClean="0">
                <a:effectLst>
                  <a:outerShdw blurRad="38100" dist="38100" dir="2700000" algn="tl">
                    <a:srgbClr val="000000">
                      <a:alpha val="43137"/>
                    </a:srgbClr>
                  </a:outerShdw>
                </a:effectLst>
                <a:latin typeface="Times New Roman" pitchFamily="18" charset="0"/>
                <a:cs typeface="Times New Roman" pitchFamily="18" charset="0"/>
              </a:rPr>
              <a:t>With women driven to forge their place in the workforce, roles have changed.</a:t>
            </a:r>
          </a:p>
          <a:p>
            <a:r>
              <a:rPr lang="en-US" sz="2000" dirty="0" smtClean="0">
                <a:effectLst>
                  <a:outerShdw blurRad="38100" dist="38100" dir="2700000" algn="tl">
                    <a:srgbClr val="000000">
                      <a:alpha val="43137"/>
                    </a:srgbClr>
                  </a:outerShdw>
                </a:effectLst>
                <a:latin typeface="Times New Roman" pitchFamily="18" charset="0"/>
                <a:cs typeface="Times New Roman" pitchFamily="18" charset="0"/>
              </a:rPr>
              <a:t>Women want more men to contribute to home duties (yeah, OK!!), while men want to be more involved in child rearing.</a:t>
            </a:r>
          </a:p>
          <a:p>
            <a:r>
              <a:rPr lang="en-US" sz="2000" dirty="0" smtClean="0">
                <a:effectLst>
                  <a:outerShdw blurRad="38100" dist="38100" dir="2700000" algn="tl">
                    <a:srgbClr val="000000">
                      <a:alpha val="43137"/>
                    </a:srgbClr>
                  </a:outerShdw>
                </a:effectLst>
                <a:latin typeface="Times New Roman" pitchFamily="18" charset="0"/>
                <a:cs typeface="Times New Roman" pitchFamily="18" charset="0"/>
              </a:rPr>
              <a:t>Compromise biggest key here.</a:t>
            </a:r>
          </a:p>
          <a:p>
            <a:r>
              <a:rPr lang="en-US" sz="2000" dirty="0" smtClean="0">
                <a:effectLst>
                  <a:outerShdw blurRad="38100" dist="38100" dir="2700000" algn="tl">
                    <a:srgbClr val="000000">
                      <a:alpha val="43137"/>
                    </a:srgbClr>
                  </a:outerShdw>
                </a:effectLst>
                <a:latin typeface="Times New Roman" pitchFamily="18" charset="0"/>
                <a:cs typeface="Times New Roman" pitchFamily="18" charset="0"/>
              </a:rPr>
              <a:t>Not finding a middle ground leads to more separations.</a:t>
            </a:r>
          </a:p>
          <a:p>
            <a:r>
              <a:rPr lang="en-US" sz="2000" dirty="0" smtClean="0">
                <a:effectLst>
                  <a:outerShdw blurRad="38100" dist="38100" dir="2700000" algn="tl">
                    <a:srgbClr val="000000">
                      <a:alpha val="43137"/>
                    </a:srgbClr>
                  </a:outerShdw>
                </a:effectLst>
                <a:latin typeface="Times New Roman" pitchFamily="18" charset="0"/>
                <a:cs typeface="Times New Roman" pitchFamily="18" charset="0"/>
              </a:rPr>
              <a:t>For those that are able to meet half way and understand each other’s needs relationships are much happier.</a:t>
            </a:r>
          </a:p>
          <a:p>
            <a:endParaRPr lang="en-US" dirty="0"/>
          </a:p>
        </p:txBody>
      </p:sp>
    </p:spTree>
    <p:extLst>
      <p:ext uri="{BB962C8B-B14F-4D97-AF65-F5344CB8AC3E}">
        <p14:creationId xmlns:p14="http://schemas.microsoft.com/office/powerpoint/2010/main" val="427753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nstantia" pitchFamily="18" charset="0"/>
              </a:rPr>
              <a:t>Conflicts</a:t>
            </a:r>
            <a:endParaRPr lang="en-US" dirty="0">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a:xfrm>
            <a:off x="990600" y="1371600"/>
            <a:ext cx="7125112" cy="4051437"/>
          </a:xfrm>
        </p:spPr>
        <p:txBody>
          <a:bodyPr/>
          <a:lstStyle/>
          <a:p>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Every intimate friendship can be destructive, even among friendships.</a:t>
            </a:r>
          </a:p>
          <a:p>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Homicide usually happens from someone close to the victim (friend, relative).</a:t>
            </a:r>
          </a:p>
          <a:p>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Most couples usually split and go separate ways instead of resorting to violence.</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779354"/>
            <a:ext cx="3733800" cy="175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4978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nstantia" pitchFamily="18" charset="0"/>
              </a:rPr>
              <a:t>Learning to Listen</a:t>
            </a:r>
            <a:endParaRPr lang="en-US" dirty="0">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a:xfrm>
            <a:off x="457200" y="1828800"/>
            <a:ext cx="4953000" cy="4525963"/>
          </a:xfrm>
        </p:spPr>
        <p:txBody>
          <a:bodyPr>
            <a:normAutofit lnSpcReduction="10000"/>
          </a:bodyPr>
          <a:lstStyle/>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Conflict one reason for separations</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‘Fighting fair’→ resolution of conflict→ better understanding or resentment.</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Demand/withdraw interactions→ one partner insists while the other retreats.</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If helpful communication not achieved than this becomes extreme, leading to separations in most cases.</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514600"/>
            <a:ext cx="296862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74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nstantia" pitchFamily="18" charset="0"/>
              </a:rPr>
              <a:t>Intimate Partner Violence (abuse) </a:t>
            </a:r>
            <a:endParaRPr lang="en-US" dirty="0">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a:xfrm>
            <a:off x="457200" y="1676400"/>
            <a:ext cx="5105400" cy="4572000"/>
          </a:xfrm>
        </p:spPr>
        <p:txBody>
          <a:bodyPr>
            <a:normAutofit lnSpcReduction="10000"/>
          </a:bodyPr>
          <a:lstStyle/>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Communication has become impossible.</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12% of men admit the have hit or shoved their partners. 1-3% have threatened with weapons.</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3 factors: emerging adulthood (&lt;25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yrs</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of age), and alcohol and drugs.</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Self-deception and dishonesty probably means intimate partner violence is happening much more often.</a:t>
            </a:r>
          </a:p>
          <a:p>
            <a:endParaRPr lang="en-US" dirty="0"/>
          </a:p>
        </p:txBody>
      </p:sp>
      <p:pic>
        <p:nvPicPr>
          <p:cNvPr id="4" name="Content Placeholder 7" descr="imagesCATTS1O7.jpg"/>
          <p:cNvPicPr>
            <a:picLocks noChangeAspect="1"/>
          </p:cNvPicPr>
          <p:nvPr/>
        </p:nvPicPr>
        <p:blipFill>
          <a:blip r:embed="rId2" cstate="print"/>
          <a:stretch>
            <a:fillRect/>
          </a:stretch>
        </p:blipFill>
        <p:spPr>
          <a:xfrm>
            <a:off x="5715000" y="2057400"/>
            <a:ext cx="2819400" cy="3124200"/>
          </a:xfrm>
          <a:prstGeom prst="rect">
            <a:avLst/>
          </a:prstGeom>
        </p:spPr>
      </p:pic>
    </p:spTree>
    <p:extLst>
      <p:ext uri="{BB962C8B-B14F-4D97-AF65-F5344CB8AC3E}">
        <p14:creationId xmlns:p14="http://schemas.microsoft.com/office/powerpoint/2010/main" val="282344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nstantia" pitchFamily="18" charset="0"/>
              </a:rPr>
              <a:t>Intimate Partner Violence cont.</a:t>
            </a:r>
            <a:endParaRPr lang="en-US" dirty="0">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p:txBody>
          <a:bodyPr>
            <a:normAutofit/>
          </a:bodyPr>
          <a:lstStyle/>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When abuse includes insults, threats, and slaps (in addition to physical violence) then women are just as abusive as men.</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Factors for abuse arise from poverty, youth, personality, mental illnesses and drug and alcohol abuses.</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Kids who grow up to witness or experience abuse more likely to be abusive.</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Situational couple violence vs. intimate terrorism.</a:t>
            </a:r>
          </a:p>
          <a:p>
            <a:endParaRPr lang="en-US" dirty="0"/>
          </a:p>
        </p:txBody>
      </p:sp>
    </p:spTree>
    <p:extLst>
      <p:ext uri="{BB962C8B-B14F-4D97-AF65-F5344CB8AC3E}">
        <p14:creationId xmlns:p14="http://schemas.microsoft.com/office/powerpoint/2010/main" val="351846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Emerging adults and their parents</a:t>
            </a:r>
            <a:endParaRPr lang="en-US"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lstStyle/>
          <a:p>
            <a:r>
              <a:rPr lang="en-US" dirty="0" smtClean="0">
                <a:effectLst>
                  <a:outerShdw blurRad="38100" dist="38100" dir="2700000" algn="tl">
                    <a:srgbClr val="000000">
                      <a:alpha val="43137"/>
                    </a:srgbClr>
                  </a:outerShdw>
                </a:effectLst>
              </a:rPr>
              <a:t>Intimacy</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466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198" y="126642"/>
            <a:ext cx="8814402" cy="6502758"/>
          </a:xfrm>
          <a:prstGeom prst="rect">
            <a:avLst/>
          </a:prstGeom>
        </p:spPr>
      </p:pic>
      <p:sp>
        <p:nvSpPr>
          <p:cNvPr id="3" name="TextBox 2"/>
          <p:cNvSpPr txBox="1"/>
          <p:nvPr/>
        </p:nvSpPr>
        <p:spPr>
          <a:xfrm>
            <a:off x="5818496" y="5410200"/>
            <a:ext cx="3200400" cy="1077218"/>
          </a:xfrm>
          <a:prstGeom prst="rect">
            <a:avLst/>
          </a:prstGeom>
          <a:noFill/>
        </p:spPr>
        <p:txBody>
          <a:bodyPr wrap="square" rtlCol="0">
            <a:spAutoFit/>
          </a:bodyPr>
          <a:lstStyle/>
          <a:p>
            <a:r>
              <a:rPr lang="en-JM" sz="1600" dirty="0">
                <a:solidFill>
                  <a:schemeClr val="bg1"/>
                </a:solidFill>
                <a:effectLst>
                  <a:outerShdw blurRad="38100" dist="38100" dir="2700000" algn="tl">
                    <a:srgbClr val="000000">
                      <a:alpha val="43137"/>
                    </a:srgbClr>
                  </a:outerShdw>
                </a:effectLst>
              </a:rPr>
              <a:t>As a family, each member gives meaning to, and provides models for personal aspirations and decisions.</a:t>
            </a:r>
          </a:p>
        </p:txBody>
      </p:sp>
    </p:spTree>
    <p:extLst>
      <p:ext uri="{BB962C8B-B14F-4D97-AF65-F5344CB8AC3E}">
        <p14:creationId xmlns:p14="http://schemas.microsoft.com/office/powerpoint/2010/main" val="1893483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tantia" pitchFamily="18" charset="0"/>
              </a:rPr>
              <a:t>Identity achieved</a:t>
            </a:r>
            <a:endParaRPr lang="en-US" dirty="0">
              <a:latin typeface="Constantia" pitchFamily="18" charset="0"/>
            </a:endParaRPr>
          </a:p>
        </p:txBody>
      </p:sp>
      <p:sp>
        <p:nvSpPr>
          <p:cNvPr id="3" name="Content Placeholder 2"/>
          <p:cNvSpPr>
            <a:spLocks noGrp="1"/>
          </p:cNvSpPr>
          <p:nvPr>
            <p:ph idx="1"/>
          </p:nvPr>
        </p:nvSpPr>
        <p:spPr/>
        <p:txBody>
          <a:bodyPr>
            <a:noAutofit/>
          </a:bodyPr>
          <a:lstStyle/>
          <a:p>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Erikson believed the outcome of earlier crises provides the foundation of each new stage.</a:t>
            </a:r>
          </a:p>
          <a:p>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Arenas of Identity</a:t>
            </a:r>
          </a:p>
          <a:p>
            <a:pPr lvl="1"/>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Religious commitments</a:t>
            </a:r>
          </a:p>
          <a:p>
            <a:pPr lvl="1"/>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Gender roles</a:t>
            </a:r>
          </a:p>
          <a:p>
            <a:pPr lvl="1"/>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Political loyalties</a:t>
            </a:r>
          </a:p>
          <a:p>
            <a:pPr lvl="1"/>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Career options</a:t>
            </a:r>
          </a:p>
        </p:txBody>
      </p:sp>
    </p:spTree>
    <p:extLst>
      <p:ext uri="{BB962C8B-B14F-4D97-AF65-F5344CB8AC3E}">
        <p14:creationId xmlns:p14="http://schemas.microsoft.com/office/powerpoint/2010/main" val="369534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smtClean="0">
                <a:effectLst>
                  <a:outerShdw blurRad="38100" dist="38100" dir="2700000" algn="tl">
                    <a:srgbClr val="000000">
                      <a:alpha val="43137"/>
                    </a:srgbClr>
                  </a:outerShdw>
                </a:effectLst>
                <a:latin typeface="Constantia" pitchFamily="18" charset="0"/>
              </a:rPr>
              <a:t>Linked Lives</a:t>
            </a:r>
            <a:endParaRPr lang="en-JM" dirty="0">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p:txBody>
          <a:bodyPr>
            <a:normAutofit/>
          </a:bodyPr>
          <a:lstStyle/>
          <a:p>
            <a:r>
              <a:rPr lang="en-JM" sz="2400" dirty="0" smtClean="0">
                <a:effectLst>
                  <a:outerShdw blurRad="38100" dist="38100" dir="2700000" algn="tl">
                    <a:srgbClr val="000000">
                      <a:alpha val="43137"/>
                    </a:srgbClr>
                  </a:outerShdw>
                </a:effectLst>
                <a:latin typeface="Times New Roman" pitchFamily="18" charset="0"/>
                <a:cs typeface="Times New Roman" pitchFamily="18" charset="0"/>
              </a:rPr>
              <a:t>Experiences and needs of family members at one stage of life are affected by those at other stages.</a:t>
            </a:r>
          </a:p>
          <a:p>
            <a:r>
              <a:rPr lang="en-JM" sz="2400" dirty="0" smtClean="0">
                <a:effectLst>
                  <a:outerShdw blurRad="38100" dist="38100" dir="2700000" algn="tl">
                    <a:srgbClr val="000000">
                      <a:alpha val="43137"/>
                    </a:srgbClr>
                  </a:outerShdw>
                </a:effectLst>
                <a:latin typeface="Times New Roman" pitchFamily="18" charset="0"/>
                <a:cs typeface="Times New Roman" pitchFamily="18" charset="0"/>
              </a:rPr>
              <a:t>Emerging Adults still live at home, especially if they are unmarried.</a:t>
            </a:r>
          </a:p>
          <a:p>
            <a:pPr lvl="1"/>
            <a:r>
              <a:rPr lang="en-JM" sz="2400" dirty="0" smtClean="0">
                <a:effectLst>
                  <a:outerShdw blurRad="38100" dist="38100" dir="2700000" algn="tl">
                    <a:srgbClr val="000000">
                      <a:alpha val="43137"/>
                    </a:srgbClr>
                  </a:outerShdw>
                </a:effectLst>
                <a:latin typeface="Times New Roman" pitchFamily="18" charset="0"/>
                <a:cs typeface="Times New Roman" pitchFamily="18" charset="0"/>
              </a:rPr>
              <a:t>Ages 18-25</a:t>
            </a:r>
          </a:p>
          <a:p>
            <a:pPr lvl="1"/>
            <a:r>
              <a:rPr lang="en-JM" sz="2400" dirty="0" smtClean="0">
                <a:effectLst>
                  <a:outerShdw blurRad="38100" dist="38100" dir="2700000" algn="tl">
                    <a:srgbClr val="000000">
                      <a:alpha val="43137"/>
                    </a:srgbClr>
                  </a:outerShdw>
                </a:effectLst>
                <a:latin typeface="Times New Roman" pitchFamily="18" charset="0"/>
                <a:cs typeface="Times New Roman" pitchFamily="18" charset="0"/>
              </a:rPr>
              <a:t>Dependent on their parents for support</a:t>
            </a:r>
          </a:p>
          <a:p>
            <a:pPr lvl="1"/>
            <a:r>
              <a:rPr lang="en-JM" sz="2400" dirty="0" smtClean="0">
                <a:effectLst>
                  <a:outerShdw blurRad="38100" dist="38100" dir="2700000" algn="tl">
                    <a:srgbClr val="000000">
                      <a:alpha val="43137"/>
                    </a:srgbClr>
                  </a:outerShdw>
                </a:effectLst>
                <a:latin typeface="Times New Roman" pitchFamily="18" charset="0"/>
                <a:cs typeface="Times New Roman" pitchFamily="18" charset="0"/>
              </a:rPr>
              <a:t>Parents who encourage children to be independent or to stay home as long as they want differs in each culture</a:t>
            </a:r>
            <a:endParaRPr lang="en-JM" sz="2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17886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962400"/>
            <a:ext cx="8305800" cy="1371600"/>
          </a:xfrm>
        </p:spPr>
        <p:txBody>
          <a:bodyPr>
            <a:noAutofit/>
          </a:bodyPr>
          <a:lstStyle/>
          <a:p>
            <a:r>
              <a:rPr lang="en-JM" sz="3600" dirty="0" smtClean="0">
                <a:effectLst>
                  <a:outerShdw blurRad="38100" dist="38100" dir="2700000" algn="tl">
                    <a:srgbClr val="000000">
                      <a:alpha val="43137"/>
                    </a:srgbClr>
                  </a:outerShdw>
                </a:effectLst>
                <a:latin typeface="Times New Roman" pitchFamily="18" charset="0"/>
                <a:cs typeface="Times New Roman" pitchFamily="18" charset="0"/>
              </a:rPr>
              <a:t>Parents support adult children financially through college tuition payments, free child care, living expenses, and other material support.</a:t>
            </a:r>
            <a:br>
              <a:rPr lang="en-JM" sz="3600" dirty="0" smtClean="0">
                <a:effectLst>
                  <a:outerShdw blurRad="38100" dist="38100" dir="2700000" algn="tl">
                    <a:srgbClr val="000000">
                      <a:alpha val="43137"/>
                    </a:srgbClr>
                  </a:outerShdw>
                </a:effectLst>
                <a:latin typeface="Times New Roman" pitchFamily="18" charset="0"/>
                <a:cs typeface="Times New Roman" pitchFamily="18" charset="0"/>
              </a:rPr>
            </a:br>
            <a:r>
              <a:rPr lang="en-JM" sz="3600" dirty="0" smtClean="0">
                <a:effectLst>
                  <a:outerShdw blurRad="38100" dist="38100" dir="2700000" algn="tl">
                    <a:srgbClr val="000000">
                      <a:alpha val="43137"/>
                    </a:srgbClr>
                  </a:outerShdw>
                </a:effectLst>
                <a:latin typeface="Times New Roman" pitchFamily="18" charset="0"/>
                <a:cs typeface="Times New Roman" pitchFamily="18" charset="0"/>
              </a:rPr>
              <a:t>Parents still make more income than their adult children at this stage.</a:t>
            </a:r>
            <a:endParaRPr lang="en-JM" sz="36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Content Placeholder 4" descr="financial_support.jpg"/>
          <p:cNvPicPr>
            <a:picLocks noGrp="1" noChangeAspect="1"/>
          </p:cNvPicPr>
          <p:nvPr>
            <p:ph idx="1"/>
          </p:nvPr>
        </p:nvPicPr>
        <p:blipFill>
          <a:blip r:embed="rId2" cstate="print"/>
          <a:stretch>
            <a:fillRect/>
          </a:stretch>
        </p:blipFill>
        <p:spPr>
          <a:xfrm>
            <a:off x="304800" y="304800"/>
            <a:ext cx="8153400" cy="2057400"/>
          </a:xfrm>
        </p:spPr>
      </p:pic>
    </p:spTree>
    <p:extLst>
      <p:ext uri="{BB962C8B-B14F-4D97-AF65-F5344CB8AC3E}">
        <p14:creationId xmlns:p14="http://schemas.microsoft.com/office/powerpoint/2010/main" val="150261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smtClean="0">
                <a:effectLst>
                  <a:outerShdw blurRad="38100" dist="38100" dir="2700000" algn="tl">
                    <a:srgbClr val="000000">
                      <a:alpha val="43137"/>
                    </a:srgbClr>
                  </a:outerShdw>
                </a:effectLst>
                <a:latin typeface="Constantia" pitchFamily="18" charset="0"/>
              </a:rPr>
              <a:t>A Global Perspective</a:t>
            </a:r>
            <a:endParaRPr lang="en-JM" dirty="0">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p:txBody>
          <a:bodyPr>
            <a:normAutofit fontScale="92500"/>
          </a:bodyPr>
          <a:lstStyle/>
          <a:p>
            <a:r>
              <a:rPr lang="en-JM" sz="2200" dirty="0" smtClean="0">
                <a:effectLst>
                  <a:outerShdw blurRad="38100" dist="38100" dir="2700000" algn="tl">
                    <a:srgbClr val="000000">
                      <a:alpha val="43137"/>
                    </a:srgbClr>
                  </a:outerShdw>
                </a:effectLst>
                <a:latin typeface="Times New Roman" pitchFamily="18" charset="0"/>
                <a:cs typeface="Times New Roman" pitchFamily="18" charset="0"/>
              </a:rPr>
              <a:t>Enmeshment: parents always knowing what their emerging-adult children are doing and thinking.</a:t>
            </a:r>
          </a:p>
          <a:p>
            <a:r>
              <a:rPr lang="en-JM" sz="2200" dirty="0" smtClean="0">
                <a:effectLst>
                  <a:outerShdw blurRad="38100" dist="38100" dir="2700000" algn="tl">
                    <a:srgbClr val="000000">
                      <a:alpha val="43137"/>
                    </a:srgbClr>
                  </a:outerShdw>
                </a:effectLst>
                <a:latin typeface="Times New Roman" pitchFamily="18" charset="0"/>
                <a:cs typeface="Times New Roman" pitchFamily="18" charset="0"/>
              </a:rPr>
              <a:t>Intrusive parents may result in less happy and successful children depending on the culture.</a:t>
            </a:r>
          </a:p>
          <a:p>
            <a:r>
              <a:rPr lang="en-JM" sz="2200" dirty="0" smtClean="0">
                <a:effectLst>
                  <a:outerShdw blurRad="38100" dist="38100" dir="2700000" algn="tl">
                    <a:srgbClr val="000000">
                      <a:alpha val="43137"/>
                    </a:srgbClr>
                  </a:outerShdw>
                </a:effectLst>
                <a:latin typeface="Times New Roman" pitchFamily="18" charset="0"/>
                <a:cs typeface="Times New Roman" pitchFamily="18" charset="0"/>
              </a:rPr>
              <a:t>Relationships are said to improve when young adults leave home</a:t>
            </a:r>
          </a:p>
          <a:p>
            <a:r>
              <a:rPr lang="en-JM" sz="2200" dirty="0" smtClean="0">
                <a:effectLst>
                  <a:outerShdw blurRad="38100" dist="38100" dir="2700000" algn="tl">
                    <a:srgbClr val="000000">
                      <a:alpha val="43137"/>
                    </a:srgbClr>
                  </a:outerShdw>
                </a:effectLst>
                <a:latin typeface="Times New Roman" pitchFamily="18" charset="0"/>
                <a:cs typeface="Times New Roman" pitchFamily="18" charset="0"/>
              </a:rPr>
              <a:t>As young as age 18, American young adults leave home more commonly than in other countries. Freedom from parental limits is often the only benefit. However parents are often not abandoned after their children leave home, as each family member continues to feel obligation to each other.</a:t>
            </a:r>
          </a:p>
          <a:p>
            <a:pPr>
              <a:buNone/>
            </a:pPr>
            <a:endParaRPr lang="en-JM" dirty="0"/>
          </a:p>
        </p:txBody>
      </p:sp>
    </p:spTree>
    <p:extLst>
      <p:ext uri="{BB962C8B-B14F-4D97-AF65-F5344CB8AC3E}">
        <p14:creationId xmlns:p14="http://schemas.microsoft.com/office/powerpoint/2010/main" val="81628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smtClean="0">
                <a:effectLst>
                  <a:outerShdw blurRad="38100" dist="38100" dir="2700000" algn="tl">
                    <a:srgbClr val="000000">
                      <a:alpha val="43137"/>
                    </a:srgbClr>
                  </a:outerShdw>
                </a:effectLst>
                <a:latin typeface="Constantia" pitchFamily="18" charset="0"/>
              </a:rPr>
              <a:t>Finally…</a:t>
            </a:r>
            <a:endParaRPr lang="en-JM" dirty="0">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p:txBody>
          <a:bodyPr>
            <a:normAutofit/>
          </a:bodyPr>
          <a:lstStyle/>
          <a:p>
            <a:r>
              <a:rPr lang="en-JM" sz="3600" dirty="0" smtClean="0">
                <a:effectLst>
                  <a:outerShdw blurRad="38100" dist="38100" dir="2700000" algn="tl">
                    <a:srgbClr val="000000">
                      <a:alpha val="43137"/>
                    </a:srgbClr>
                  </a:outerShdw>
                </a:effectLst>
                <a:latin typeface="Times New Roman" pitchFamily="18" charset="0"/>
                <a:cs typeface="Times New Roman" pitchFamily="18" charset="0"/>
              </a:rPr>
              <a:t>If they postpone marriage, prevent parenthood, and avoid a set career until their identity is firmly established and their education complete, they may be ready for all commitments and responsibilities of adulthood.</a:t>
            </a:r>
            <a:endParaRPr lang="en-JM" sz="3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6517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effectLst>
                  <a:outerShdw blurRad="38100" dist="38100" dir="2700000" algn="tl">
                    <a:srgbClr val="000000">
                      <a:alpha val="43137"/>
                    </a:srgbClr>
                  </a:outerShdw>
                </a:effectLst>
                <a:latin typeface="Constantia" pitchFamily="18" charset="0"/>
              </a:rPr>
              <a:t>Identity Achieved</a:t>
            </a:r>
            <a:endParaRPr lang="en-US" dirty="0">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a:xfrm>
            <a:off x="44958" y="2424393"/>
            <a:ext cx="5631863" cy="2199713"/>
          </a:xfrm>
        </p:spPr>
        <p:txBody>
          <a:bodyPr>
            <a:noAutofit/>
          </a:bodyPr>
          <a:lstStyle/>
          <a:p>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Moratorium</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Postponing identity achievement while they explore possibilities, reduce pressure to achieve identity</a:t>
            </a:r>
          </a:p>
          <a:p>
            <a:pPr lvl="1"/>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Avoiding marriage with college</a:t>
            </a:r>
          </a:p>
          <a:p>
            <a:pPr lvl="1"/>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College requirements discourage foreclosure</a:t>
            </a:r>
            <a:endParaRPr lang="en-US" sz="2400" dirty="0">
              <a:effectLst>
                <a:outerShdw blurRad="38100" dist="38100" dir="2700000" algn="tl">
                  <a:srgbClr val="000000">
                    <a:alpha val="43137"/>
                  </a:srgbClr>
                </a:outerShdw>
              </a:effectLst>
              <a:latin typeface="Times New Roman" pitchFamily="18" charset="0"/>
              <a:cs typeface="Times New Roman" pitchFamily="18" charset="0"/>
            </a:endParaRPr>
          </a:p>
          <a:p>
            <a:pPr lvl="2"/>
            <a:r>
              <a:rPr lang="en-US" dirty="0" smtClean="0">
                <a:effectLst>
                  <a:outerShdw blurRad="38100" dist="38100" dir="2700000" algn="tl">
                    <a:srgbClr val="000000">
                      <a:alpha val="43137"/>
                    </a:srgbClr>
                  </a:outerShdw>
                </a:effectLst>
                <a:latin typeface="Times New Roman" pitchFamily="18" charset="0"/>
                <a:cs typeface="Times New Roman" pitchFamily="18" charset="0"/>
              </a:rPr>
              <a:t>Interdisciplinary course load</a:t>
            </a:r>
          </a:p>
          <a:p>
            <a:pPr marL="914400" lvl="2" indent="0">
              <a:buNone/>
            </a:pPr>
            <a:endParaRPr lang="en-US" dirty="0" smtClean="0"/>
          </a:p>
          <a:p>
            <a:pPr lvl="2"/>
            <a:endParaRPr lang="en-US" dirty="0" smtClean="0"/>
          </a:p>
          <a:p>
            <a:pPr marL="914400" lvl="2" indent="0">
              <a:buNone/>
            </a:pPr>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057400"/>
            <a:ext cx="3476277"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4800600"/>
            <a:ext cx="8153400" cy="1643527"/>
          </a:xfrm>
          <a:prstGeom prst="rect">
            <a:avLst/>
          </a:prstGeom>
          <a:noFill/>
        </p:spPr>
        <p:txBody>
          <a:bodyPr wrap="square" rtlCol="0">
            <a:spAutoFit/>
          </a:bodyPr>
          <a:lstStyle/>
          <a:p>
            <a:pPr marL="342900" lvl="0" indent="-342900">
              <a:spcBef>
                <a:spcPct val="20000"/>
              </a:spcBef>
              <a:buFont typeface="Arial" pitchFamily="34" charset="0"/>
              <a:buChar char="•"/>
            </a:pP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Other moratoria: military, religious mission work, apprenticeships, government, academe, and industry</a:t>
            </a:r>
          </a:p>
          <a:p>
            <a:pPr marL="342900" lvl="0" indent="-342900">
              <a:spcBef>
                <a:spcPct val="20000"/>
              </a:spcBef>
              <a:buFont typeface="Arial" pitchFamily="34" charset="0"/>
              <a:buChar char="•"/>
            </a:pPr>
            <a:r>
              <a:rPr lang="en-US" sz="24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Provides time to make achievements in political/ethnic identity</a:t>
            </a:r>
            <a:endPar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06479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nstantia" pitchFamily="18" charset="0"/>
              </a:rPr>
              <a:t>Ethnic Identity</a:t>
            </a:r>
            <a:endParaRPr lang="en-US" dirty="0">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p:txBody>
          <a:bodyPr>
            <a:noAutofit/>
          </a:bodyPr>
          <a:lstStyle/>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In the United Sates and Canada, almost 50% of 18-25 year-olds are of African, Asian, Latino, or Native American heritage.</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Emerging adults are particularly attuned to ethnic roots and future roles</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Most emerging adults identify with very specific ethnic groups. </a:t>
            </a:r>
            <a:endParaRPr lang="en-US" sz="2400" dirty="0">
              <a:effectLst>
                <a:outerShdw blurRad="38100" dist="38100" dir="2700000" algn="tl">
                  <a:srgbClr val="000000">
                    <a:alpha val="43137"/>
                  </a:srgbClr>
                </a:outerShdw>
              </a:effectLst>
              <a:latin typeface="Times New Roman" pitchFamily="18" charset="0"/>
              <a:cs typeface="Times New Roman" pitchFamily="18" charset="0"/>
            </a:endParaRPr>
          </a:p>
          <a:p>
            <a:pPr lvl="1"/>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Adolescents may call themselves Asian-American; whereas adults specify as “Vietnamese-American”</a:t>
            </a:r>
          </a:p>
        </p:txBody>
      </p:sp>
    </p:spTree>
    <p:extLst>
      <p:ext uri="{BB962C8B-B14F-4D97-AF65-F5344CB8AC3E}">
        <p14:creationId xmlns:p14="http://schemas.microsoft.com/office/powerpoint/2010/main" val="128611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nstantia" pitchFamily="18" charset="0"/>
              </a:rPr>
              <a:t>Ethnic Identity</a:t>
            </a:r>
            <a:endParaRPr lang="en-US" dirty="0">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p:txBody>
          <a:bodyPr>
            <a:normAutofit fontScale="92500"/>
          </a:bodyPr>
          <a:lstStyle/>
          <a:p>
            <a:r>
              <a:rPr lang="en-US" sz="2600" dirty="0" smtClean="0">
                <a:effectLst>
                  <a:outerShdw blurRad="38100" dist="38100" dir="2700000" algn="tl">
                    <a:srgbClr val="000000">
                      <a:alpha val="43137"/>
                    </a:srgbClr>
                  </a:outerShdw>
                </a:effectLst>
                <a:latin typeface="Times New Roman" pitchFamily="18" charset="0"/>
                <a:cs typeface="Times New Roman" pitchFamily="18" charset="0"/>
              </a:rPr>
              <a:t>Ethnic identity is complex and pervasive, affecting language, manners, romance, employment, neighborhood, religion, clothing, and values. </a:t>
            </a:r>
          </a:p>
          <a:p>
            <a:pPr lvl="1"/>
            <a:r>
              <a:rPr lang="en-US" sz="2600" dirty="0" smtClean="0">
                <a:effectLst>
                  <a:outerShdw blurRad="38100" dist="38100" dir="2700000" algn="tl">
                    <a:srgbClr val="000000">
                      <a:alpha val="43137"/>
                    </a:srgbClr>
                  </a:outerShdw>
                </a:effectLst>
                <a:latin typeface="Times New Roman" pitchFamily="18" charset="0"/>
                <a:cs typeface="Times New Roman" pitchFamily="18" charset="0"/>
              </a:rPr>
              <a:t>It is reciprocal, both a personal choice and a response to others. </a:t>
            </a:r>
          </a:p>
          <a:p>
            <a:pPr lvl="1"/>
            <a:r>
              <a:rPr lang="en-US" sz="2600" dirty="0" smtClean="0">
                <a:effectLst>
                  <a:outerShdw blurRad="38100" dist="38100" dir="2700000" algn="tl">
                    <a:srgbClr val="000000">
                      <a:alpha val="43137"/>
                    </a:srgbClr>
                  </a:outerShdw>
                </a:effectLst>
                <a:latin typeface="Times New Roman" pitchFamily="18" charset="0"/>
                <a:cs typeface="Times New Roman" pitchFamily="18" charset="0"/>
              </a:rPr>
              <a:t>It depends on context, so it changes with time and circumstances</a:t>
            </a:r>
          </a:p>
          <a:p>
            <a:pPr lvl="1"/>
            <a:r>
              <a:rPr lang="en-US" sz="2600" dirty="0" smtClean="0">
                <a:effectLst>
                  <a:outerShdw blurRad="38100" dist="38100" dir="2700000" algn="tl">
                    <a:srgbClr val="000000">
                      <a:alpha val="43137"/>
                    </a:srgbClr>
                  </a:outerShdw>
                </a:effectLst>
                <a:latin typeface="Times New Roman" pitchFamily="18" charset="0"/>
                <a:cs typeface="Times New Roman" pitchFamily="18" charset="0"/>
              </a:rPr>
              <a:t>It is multifaceted; emerging adults accept some aspects and reject others</a:t>
            </a:r>
          </a:p>
          <a:p>
            <a:pPr lvl="1"/>
            <a:endParaRPr lang="en-US" dirty="0"/>
          </a:p>
        </p:txBody>
      </p:sp>
    </p:spTree>
    <p:extLst>
      <p:ext uri="{BB962C8B-B14F-4D97-AF65-F5344CB8AC3E}">
        <p14:creationId xmlns:p14="http://schemas.microsoft.com/office/powerpoint/2010/main" val="19300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nstantia" pitchFamily="18" charset="0"/>
              </a:rPr>
              <a:t>Ethnicity From </a:t>
            </a:r>
            <a:r>
              <a:rPr lang="en-US" dirty="0">
                <a:effectLst>
                  <a:outerShdw blurRad="38100" dist="38100" dir="2700000" algn="tl">
                    <a:srgbClr val="000000">
                      <a:alpha val="43137"/>
                    </a:srgbClr>
                  </a:outerShdw>
                </a:effectLst>
                <a:latin typeface="Constantia" pitchFamily="18" charset="0"/>
              </a:rPr>
              <a:t>Y</a:t>
            </a:r>
            <a:r>
              <a:rPr lang="en-US" dirty="0" smtClean="0">
                <a:effectLst>
                  <a:outerShdw blurRad="38100" dist="38100" dir="2700000" algn="tl">
                    <a:srgbClr val="000000">
                      <a:alpha val="43137"/>
                    </a:srgbClr>
                  </a:outerShdw>
                </a:effectLst>
                <a:latin typeface="Constantia" pitchFamily="18" charset="0"/>
              </a:rPr>
              <a:t>ou to Me</a:t>
            </a:r>
            <a:endParaRPr lang="en-US" dirty="0">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p:txBody>
          <a:bodyPr>
            <a:noAutofit/>
          </a:bodyPr>
          <a:lstStyle/>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Emerging adults tend to have friends and acquaintances of many backgrounds as they become more aware of history, customs, and prejudices.</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Realizing the importance of ethnicity for their classmates, Euro-Americans become more conscious of their own background.</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Hispanic college students who resisted both assimilation and alienation fared best: They were able to maintain their ethnic identity, deflect stereotype threat, and become good students.</a:t>
            </a:r>
          </a:p>
        </p:txBody>
      </p:sp>
    </p:spTree>
    <p:extLst>
      <p:ext uri="{BB962C8B-B14F-4D97-AF65-F5344CB8AC3E}">
        <p14:creationId xmlns:p14="http://schemas.microsoft.com/office/powerpoint/2010/main" val="21986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nstantia" pitchFamily="18" charset="0"/>
              </a:rPr>
              <a:t>Colleges and Ethnicity</a:t>
            </a:r>
            <a:endParaRPr lang="en-US" dirty="0">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p:txBody>
          <a:bodyPr>
            <a:normAutofit/>
          </a:bodyPr>
          <a:lstStyle/>
          <a:p>
            <a:r>
              <a:rPr lang="en-US" sz="2800" dirty="0" smtClean="0">
                <a:effectLst>
                  <a:outerShdw blurRad="38100" dist="38100" dir="2700000" algn="tl">
                    <a:srgbClr val="000000">
                      <a:alpha val="43137"/>
                    </a:srgbClr>
                  </a:outerShdw>
                </a:effectLst>
                <a:latin typeface="Constantia" pitchFamily="18" charset="0"/>
              </a:rPr>
              <a:t>College classes attract many emerging adults who want to learn more about their own culture</a:t>
            </a:r>
          </a:p>
          <a:p>
            <a:r>
              <a:rPr lang="en-US" sz="2800" dirty="0" smtClean="0">
                <a:effectLst>
                  <a:outerShdw blurRad="38100" dist="38100" dir="2700000" algn="tl">
                    <a:srgbClr val="000000">
                      <a:alpha val="43137"/>
                    </a:srgbClr>
                  </a:outerShdw>
                </a:effectLst>
                <a:latin typeface="Constantia" pitchFamily="18" charset="0"/>
              </a:rPr>
              <a:t>Various extracurricular groups help solidify identity as students encounter others of similar backgrounds who confront the same issues.</a:t>
            </a:r>
          </a:p>
          <a:p>
            <a:r>
              <a:rPr lang="en-US" sz="2800" dirty="0" smtClean="0">
                <a:effectLst>
                  <a:outerShdw blurRad="38100" dist="38100" dir="2700000" algn="tl">
                    <a:srgbClr val="000000">
                      <a:alpha val="43137"/>
                    </a:srgbClr>
                  </a:outerShdw>
                </a:effectLst>
                <a:latin typeface="Constantia" pitchFamily="18" charset="0"/>
              </a:rPr>
              <a:t>Intimacy is aided by cultural similarity</a:t>
            </a:r>
            <a:endParaRPr lang="en-US" sz="2800" dirty="0">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val="168954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umm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Summer</Template>
  <TotalTime>552</TotalTime>
  <Words>1924</Words>
  <Application>Microsoft Office PowerPoint</Application>
  <PresentationFormat>On-screen Show (4:3)</PresentationFormat>
  <Paragraphs>199</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Summer</vt:lpstr>
      <vt:lpstr>Emerging Adulthood:  Psychosocial Development of Ages 18-25</vt:lpstr>
      <vt:lpstr>Identity achieved Personality in emerging adulthood</vt:lpstr>
      <vt:lpstr>Continuity and Change</vt:lpstr>
      <vt:lpstr>Identity achieved</vt:lpstr>
      <vt:lpstr>Identity Achieved</vt:lpstr>
      <vt:lpstr>Ethnic Identity</vt:lpstr>
      <vt:lpstr>Ethnic Identity</vt:lpstr>
      <vt:lpstr>Ethnicity From You to Me</vt:lpstr>
      <vt:lpstr>Colleges and Ethnicity</vt:lpstr>
      <vt:lpstr>The Other</vt:lpstr>
      <vt:lpstr>Vocational Identity</vt:lpstr>
      <vt:lpstr>Personality in Emerging Adulthood</vt:lpstr>
      <vt:lpstr>Rising Self-Esteem</vt:lpstr>
      <vt:lpstr>Aggressive Children Grow Up</vt:lpstr>
      <vt:lpstr>Shy Children Grow Up</vt:lpstr>
      <vt:lpstr>Plasticity</vt:lpstr>
      <vt:lpstr>friendship</vt:lpstr>
      <vt:lpstr>Intimacy vs. Isolation</vt:lpstr>
      <vt:lpstr>PowerPoint Presentation</vt:lpstr>
      <vt:lpstr>Self-expansion</vt:lpstr>
      <vt:lpstr>Friendships</vt:lpstr>
      <vt:lpstr>Friends in Emerging Adulthood</vt:lpstr>
      <vt:lpstr>Male-Female Friendships</vt:lpstr>
      <vt:lpstr>Romantic partners</vt:lpstr>
      <vt:lpstr>Romantic Partners</vt:lpstr>
      <vt:lpstr>Romantic Partners</vt:lpstr>
      <vt:lpstr>Romantic Partners</vt:lpstr>
      <vt:lpstr>Romantic Partners</vt:lpstr>
      <vt:lpstr>Romantic Partners</vt:lpstr>
      <vt:lpstr>What makes relationships succeed Conflict</vt:lpstr>
      <vt:lpstr>Changes in Marriage Patterns</vt:lpstr>
      <vt:lpstr>Similarities and Differences</vt:lpstr>
      <vt:lpstr>Similarities and Differences cont.</vt:lpstr>
      <vt:lpstr>Conflicts</vt:lpstr>
      <vt:lpstr>Learning to Listen</vt:lpstr>
      <vt:lpstr>Intimate Partner Violence (abuse) </vt:lpstr>
      <vt:lpstr>Intimate Partner Violence cont.</vt:lpstr>
      <vt:lpstr>Emerging adults and their parents</vt:lpstr>
      <vt:lpstr>PowerPoint Presentation</vt:lpstr>
      <vt:lpstr>Linked Lives</vt:lpstr>
      <vt:lpstr>Parents support adult children financially through college tuition payments, free child care, living expenses, and other material support. Parents still make more income than their adult children at this stage.</vt:lpstr>
      <vt:lpstr>A Global Perspective</vt:lpstr>
      <vt:lpstr>Finally…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Adulthood: Psychosocial Development</dc:title>
  <dc:creator>Guernise</dc:creator>
  <cp:lastModifiedBy>Student</cp:lastModifiedBy>
  <cp:revision>46</cp:revision>
  <dcterms:created xsi:type="dcterms:W3CDTF">2013-04-10T14:53:12Z</dcterms:created>
  <dcterms:modified xsi:type="dcterms:W3CDTF">2013-04-15T13:30:55Z</dcterms:modified>
</cp:coreProperties>
</file>